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23"/>
  </p:notesMasterIdLst>
  <p:sldIdLst>
    <p:sldId id="256" r:id="rId2"/>
    <p:sldId id="269" r:id="rId3"/>
    <p:sldId id="261" r:id="rId4"/>
    <p:sldId id="270" r:id="rId5"/>
    <p:sldId id="287" r:id="rId6"/>
    <p:sldId id="271" r:id="rId7"/>
    <p:sldId id="272" r:id="rId8"/>
    <p:sldId id="273" r:id="rId9"/>
    <p:sldId id="274" r:id="rId10"/>
    <p:sldId id="268" r:id="rId11"/>
    <p:sldId id="275" r:id="rId12"/>
    <p:sldId id="276" r:id="rId13"/>
    <p:sldId id="277" r:id="rId14"/>
    <p:sldId id="278" r:id="rId15"/>
    <p:sldId id="280" r:id="rId16"/>
    <p:sldId id="281" r:id="rId17"/>
    <p:sldId id="282" r:id="rId18"/>
    <p:sldId id="283" r:id="rId19"/>
    <p:sldId id="284" r:id="rId20"/>
    <p:sldId id="285" r:id="rId21"/>
    <p:sldId id="286" r:id="rId22"/>
  </p:sldIdLst>
  <p:sldSz cx="9144000" cy="5143500" type="screen16x9"/>
  <p:notesSz cx="6858000" cy="9144000"/>
  <p:embeddedFontLst>
    <p:embeddedFont>
      <p:font typeface="Georgia" panose="02040502050405020303" pitchFamily="18" charset="0"/>
      <p:regular r:id="rId24"/>
      <p:bold r:id="rId25"/>
      <p:italic r:id="rId26"/>
      <p:boldItalic r:id="rId27"/>
    </p:embeddedFont>
    <p:embeddedFont>
      <p:font typeface="Roboto Slab" panose="020B0604020202020204" charset="0"/>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9AA"/>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08404D-5312-4561-B3E4-2EAA86254572}">
  <a:tblStyle styleId="{DA08404D-5312-4561-B3E4-2EAA8625457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c:f>
              <c:strCache>
                <c:ptCount val="1"/>
                <c:pt idx="0">
                  <c:v>congreso</c:v>
                </c:pt>
              </c:strCache>
            </c:strRef>
          </c:cat>
          <c:val>
            <c:numRef>
              <c:f>Hoja1!$B$2</c:f>
              <c:numCache>
                <c:formatCode>General</c:formatCode>
                <c:ptCount val="1"/>
                <c:pt idx="0">
                  <c:v>92.3</c:v>
                </c:pt>
              </c:numCache>
            </c:numRef>
          </c:val>
          <c:smooth val="0"/>
          <c:extLst>
            <c:ext xmlns:c16="http://schemas.microsoft.com/office/drawing/2014/chart" uri="{C3380CC4-5D6E-409C-BE32-E72D297353CC}">
              <c16:uniqueId val="{00000000-52A5-46C3-B4CC-809E50769368}"/>
            </c:ext>
          </c:extLst>
        </c:ser>
        <c:dLbls>
          <c:showLegendKey val="0"/>
          <c:showVal val="0"/>
          <c:showCatName val="0"/>
          <c:showSerName val="0"/>
          <c:showPercent val="0"/>
          <c:showBubbleSize val="0"/>
        </c:dLbls>
        <c:marker val="1"/>
        <c:smooth val="0"/>
        <c:axId val="-1198194400"/>
        <c:axId val="-1198192224"/>
      </c:lineChart>
      <c:catAx>
        <c:axId val="-1198194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8192224"/>
        <c:crosses val="autoZero"/>
        <c:auto val="1"/>
        <c:lblAlgn val="ctr"/>
        <c:lblOffset val="100"/>
        <c:noMultiLvlLbl val="0"/>
      </c:catAx>
      <c:valAx>
        <c:axId val="-1198192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8194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Hoja1!$A$2</c:f>
              <c:strCache>
                <c:ptCount val="1"/>
                <c:pt idx="0">
                  <c:v>Tribunal </c:v>
                </c:pt>
              </c:strCache>
            </c:strRef>
          </c:cat>
          <c:val>
            <c:numRef>
              <c:f>Hoja1!$B$2</c:f>
              <c:numCache>
                <c:formatCode>General</c:formatCode>
                <c:ptCount val="1"/>
                <c:pt idx="0">
                  <c:v>88.56</c:v>
                </c:pt>
              </c:numCache>
            </c:numRef>
          </c:val>
          <c:smooth val="0"/>
          <c:extLst>
            <c:ext xmlns:c16="http://schemas.microsoft.com/office/drawing/2014/chart" uri="{C3380CC4-5D6E-409C-BE32-E72D297353CC}">
              <c16:uniqueId val="{00000000-63CE-47FF-A6E7-3D751E8E016A}"/>
            </c:ext>
          </c:extLst>
        </c:ser>
        <c:dLbls>
          <c:showLegendKey val="0"/>
          <c:showVal val="0"/>
          <c:showCatName val="0"/>
          <c:showSerName val="0"/>
          <c:showPercent val="0"/>
          <c:showBubbleSize val="0"/>
        </c:dLbls>
        <c:marker val="1"/>
        <c:smooth val="0"/>
        <c:axId val="-1197498304"/>
        <c:axId val="-1197497760"/>
      </c:lineChart>
      <c:catAx>
        <c:axId val="-119749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7497760"/>
        <c:crosses val="autoZero"/>
        <c:auto val="1"/>
        <c:lblAlgn val="ctr"/>
        <c:lblOffset val="100"/>
        <c:noMultiLvlLbl val="0"/>
      </c:catAx>
      <c:valAx>
        <c:axId val="-1197497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749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chemeClr val="accent1"/>
                </a:solidFill>
              </a:ln>
              <a:effectLst/>
            </c:spPr>
          </c:marker>
          <c:dLbls>
            <c:dLbl>
              <c:idx val="0"/>
              <c:layout>
                <c:manualLayout>
                  <c:x val="6.1498083632551374E-3"/>
                  <c:y val="9.27991512165822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CC-44B0-BDC3-EA448307D124}"/>
                </c:ext>
              </c:extLst>
            </c:dLbl>
            <c:dLbl>
              <c:idx val="1"/>
              <c:layout>
                <c:manualLayout>
                  <c:x val="1.2299616726510275E-2"/>
                  <c:y val="-8.506490593814813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CC-44B0-BDC3-EA448307D124}"/>
                </c:ext>
              </c:extLst>
            </c:dLbl>
            <c:dLbl>
              <c:idx val="2"/>
              <c:layout>
                <c:manualLayout>
                  <c:x val="-1.2299616726510388E-2"/>
                  <c:y val="-9.27991512165822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CC-44B0-BDC3-EA448307D124}"/>
                </c:ext>
              </c:extLst>
            </c:dLbl>
            <c:dLbl>
              <c:idx val="3"/>
              <c:layout>
                <c:manualLayout>
                  <c:x val="-3.0749041816275687E-3"/>
                  <c:y val="4.639957560829113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CC-44B0-BDC3-EA448307D124}"/>
                </c:ext>
              </c:extLst>
            </c:dLbl>
            <c:dLbl>
              <c:idx val="4"/>
              <c:layout>
                <c:manualLayout>
                  <c:x val="9.2247125448825934E-3"/>
                  <c:y val="-9.27991512165822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CC-44B0-BDC3-EA448307D124}"/>
                </c:ext>
              </c:extLst>
            </c:dLbl>
            <c:dLbl>
              <c:idx val="5"/>
              <c:layout>
                <c:manualLayout>
                  <c:x val="6.1498083632551374E-3"/>
                  <c:y val="-4.63995756082915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CC-44B0-BDC3-EA448307D124}"/>
                </c:ext>
              </c:extLst>
            </c:dLbl>
            <c:dLbl>
              <c:idx val="6"/>
              <c:layout>
                <c:manualLayout>
                  <c:x val="6.1498083632551374E-3"/>
                  <c:y val="9.2799151216582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CCC-44B0-BDC3-EA448307D124}"/>
                </c:ext>
              </c:extLst>
            </c:dLbl>
            <c:dLbl>
              <c:idx val="7"/>
              <c:layout>
                <c:manualLayout>
                  <c:x val="2.459923345302055E-2"/>
                  <c:y val="-8.20760996882094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CCC-44B0-BDC3-EA448307D1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Hoja1!$A$2:$A$9</c:f>
              <c:strCache>
                <c:ptCount val="8"/>
                <c:pt idx="0">
                  <c:v>Secretaría de Salud</c:v>
                </c:pt>
                <c:pt idx="1">
                  <c:v>Secretaría de Desarrollo Rural</c:v>
                </c:pt>
                <c:pt idx="2">
                  <c:v>Secretaría del Trabajo</c:v>
                </c:pt>
                <c:pt idx="3">
                  <c:v>Secretaría de Educación</c:v>
                </c:pt>
                <c:pt idx="4">
                  <c:v>Secretaría de Medio Ambiente y Desarrollo Urbano</c:v>
                </c:pt>
                <c:pt idx="5">
                  <c:v>Secretaría de Fiscalización y Rendición de Cuentas</c:v>
                </c:pt>
                <c:pt idx="6">
                  <c:v>Secretaría de Gobierno </c:v>
                </c:pt>
                <c:pt idx="7">
                  <c:v>Registro Público de la Propiedad</c:v>
                </c:pt>
              </c:strCache>
            </c:strRef>
          </c:cat>
          <c:val>
            <c:numRef>
              <c:f>Hoja1!$B$2:$B$9</c:f>
              <c:numCache>
                <c:formatCode>General</c:formatCode>
                <c:ptCount val="8"/>
                <c:pt idx="0">
                  <c:v>63.28</c:v>
                </c:pt>
                <c:pt idx="1">
                  <c:v>50.58</c:v>
                </c:pt>
                <c:pt idx="2">
                  <c:v>72.31</c:v>
                </c:pt>
                <c:pt idx="3">
                  <c:v>59.16</c:v>
                </c:pt>
                <c:pt idx="4">
                  <c:v>62.24</c:v>
                </c:pt>
                <c:pt idx="5">
                  <c:v>96.64</c:v>
                </c:pt>
                <c:pt idx="6">
                  <c:v>52.85</c:v>
                </c:pt>
                <c:pt idx="7">
                  <c:v>65.989999999999995</c:v>
                </c:pt>
              </c:numCache>
            </c:numRef>
          </c:val>
          <c:smooth val="0"/>
          <c:extLst>
            <c:ext xmlns:c16="http://schemas.microsoft.com/office/drawing/2014/chart" uri="{C3380CC4-5D6E-409C-BE32-E72D297353CC}">
              <c16:uniqueId val="{00000008-2CCC-44B0-BDC3-EA448307D124}"/>
            </c:ext>
          </c:extLst>
        </c:ser>
        <c:dLbls>
          <c:showLegendKey val="0"/>
          <c:showVal val="0"/>
          <c:showCatName val="0"/>
          <c:showSerName val="0"/>
          <c:showPercent val="0"/>
          <c:showBubbleSize val="0"/>
        </c:dLbls>
        <c:marker val="1"/>
        <c:smooth val="0"/>
        <c:axId val="-1197496128"/>
        <c:axId val="-1197494496"/>
      </c:lineChart>
      <c:catAx>
        <c:axId val="-1197496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7494496"/>
        <c:crosses val="autoZero"/>
        <c:auto val="1"/>
        <c:lblAlgn val="ctr"/>
        <c:lblOffset val="100"/>
        <c:noMultiLvlLbl val="0"/>
      </c:catAx>
      <c:valAx>
        <c:axId val="-1197494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97496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circle"/>
            <c:size val="5"/>
            <c:spPr>
              <a:solidFill>
                <a:srgbClr val="D119AA"/>
              </a:solidFill>
              <a:ln w="9525">
                <a:solidFill>
                  <a:schemeClr val="accent1"/>
                </a:solidFill>
              </a:ln>
              <a:effectLst/>
            </c:spPr>
          </c:marker>
          <c:dLbls>
            <c:dLbl>
              <c:idx val="1"/>
              <c:layout>
                <c:manualLayout>
                  <c:x val="-0.11326350237084799"/>
                  <c:y val="-3.9882237487733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91C-412B-9DA5-91609CDF3E3F}"/>
                </c:ext>
              </c:extLst>
            </c:dLbl>
            <c:dLbl>
              <c:idx val="6"/>
              <c:layout>
                <c:manualLayout>
                  <c:x val="-2.6650235851964237E-2"/>
                  <c:y val="8.47497546614327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1C-412B-9DA5-91609CDF3E3F}"/>
                </c:ext>
              </c:extLst>
            </c:dLbl>
            <c:dLbl>
              <c:idx val="7"/>
              <c:layout>
                <c:manualLayout>
                  <c:x val="0"/>
                  <c:y val="-8.4749754661432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91C-412B-9DA5-91609CDF3E3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Hoja1!$A$2:$A$9</c:f>
              <c:strCache>
                <c:ptCount val="8"/>
                <c:pt idx="0">
                  <c:v>JLCA</c:v>
                </c:pt>
                <c:pt idx="1">
                  <c:v>JOE</c:v>
                </c:pt>
                <c:pt idx="2">
                  <c:v>PRONNIF</c:v>
                </c:pt>
                <c:pt idx="3">
                  <c:v>AFG</c:v>
                </c:pt>
                <c:pt idx="4">
                  <c:v>Certturc</c:v>
                </c:pt>
                <c:pt idx="5">
                  <c:v>IEEA</c:v>
                </c:pt>
                <c:pt idx="6">
                  <c:v>INEDEC</c:v>
                </c:pt>
                <c:pt idx="7">
                  <c:v>CECYTEC</c:v>
                </c:pt>
              </c:strCache>
            </c:strRef>
          </c:cat>
          <c:val>
            <c:numRef>
              <c:f>Hoja1!$B$2:$B$9</c:f>
              <c:numCache>
                <c:formatCode>General</c:formatCode>
                <c:ptCount val="8"/>
                <c:pt idx="0">
                  <c:v>73.53</c:v>
                </c:pt>
                <c:pt idx="1">
                  <c:v>93.18</c:v>
                </c:pt>
                <c:pt idx="2">
                  <c:v>93.37</c:v>
                </c:pt>
                <c:pt idx="3">
                  <c:v>67.69</c:v>
                </c:pt>
                <c:pt idx="4">
                  <c:v>21.3</c:v>
                </c:pt>
                <c:pt idx="5">
                  <c:v>85.85</c:v>
                </c:pt>
                <c:pt idx="6">
                  <c:v>68.709999999999994</c:v>
                </c:pt>
                <c:pt idx="7">
                  <c:v>73.97</c:v>
                </c:pt>
              </c:numCache>
            </c:numRef>
          </c:val>
          <c:smooth val="0"/>
          <c:extLst>
            <c:ext xmlns:c16="http://schemas.microsoft.com/office/drawing/2014/chart" uri="{C3380CC4-5D6E-409C-BE32-E72D297353CC}">
              <c16:uniqueId val="{00000000-816A-46E0-86EF-15E0CA0E389E}"/>
            </c:ext>
          </c:extLst>
        </c:ser>
        <c:dLbls>
          <c:showLegendKey val="0"/>
          <c:showVal val="0"/>
          <c:showCatName val="0"/>
          <c:showSerName val="0"/>
          <c:showPercent val="0"/>
          <c:showBubbleSize val="0"/>
        </c:dLbls>
        <c:marker val="1"/>
        <c:smooth val="0"/>
        <c:axId val="-1136402176"/>
        <c:axId val="-1136396192"/>
      </c:lineChart>
      <c:catAx>
        <c:axId val="-1136402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6192"/>
        <c:crosses val="autoZero"/>
        <c:auto val="1"/>
        <c:lblAlgn val="ctr"/>
        <c:lblOffset val="100"/>
        <c:noMultiLvlLbl val="0"/>
      </c:catAx>
      <c:valAx>
        <c:axId val="-1136396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402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0"/>
              <c:layout>
                <c:manualLayout>
                  <c:x val="-4.6698513173270603E-2"/>
                  <c:y val="6.8431375474791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A3-43E8-A593-CA0E421A4C5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UAC</c:v>
                </c:pt>
                <c:pt idx="1">
                  <c:v>UTT</c:v>
                </c:pt>
                <c:pt idx="2">
                  <c:v>ITSM</c:v>
                </c:pt>
                <c:pt idx="3">
                  <c:v>UTRC</c:v>
                </c:pt>
                <c:pt idx="4">
                  <c:v>UTC</c:v>
                </c:pt>
                <c:pt idx="5">
                  <c:v>UTNC</c:v>
                </c:pt>
              </c:strCache>
            </c:strRef>
          </c:cat>
          <c:val>
            <c:numRef>
              <c:f>Hoja1!$B$2:$B$7</c:f>
              <c:numCache>
                <c:formatCode>General</c:formatCode>
                <c:ptCount val="6"/>
                <c:pt idx="0">
                  <c:v>68.86</c:v>
                </c:pt>
                <c:pt idx="1">
                  <c:v>76.7</c:v>
                </c:pt>
                <c:pt idx="2">
                  <c:v>51.21</c:v>
                </c:pt>
                <c:pt idx="3">
                  <c:v>26.29</c:v>
                </c:pt>
                <c:pt idx="4">
                  <c:v>50.52</c:v>
                </c:pt>
                <c:pt idx="5">
                  <c:v>82.25</c:v>
                </c:pt>
              </c:numCache>
            </c:numRef>
          </c:val>
          <c:smooth val="0"/>
          <c:extLst>
            <c:ext xmlns:c16="http://schemas.microsoft.com/office/drawing/2014/chart" uri="{C3380CC4-5D6E-409C-BE32-E72D297353CC}">
              <c16:uniqueId val="{00000001-48A3-43E8-A593-CA0E421A4C5B}"/>
            </c:ext>
          </c:extLst>
        </c:ser>
        <c:dLbls>
          <c:showLegendKey val="0"/>
          <c:showVal val="0"/>
          <c:showCatName val="0"/>
          <c:showSerName val="0"/>
          <c:showPercent val="0"/>
          <c:showBubbleSize val="0"/>
        </c:dLbls>
        <c:smooth val="0"/>
        <c:axId val="-1136400544"/>
        <c:axId val="-1136398912"/>
      </c:lineChart>
      <c:catAx>
        <c:axId val="-113640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8912"/>
        <c:crosses val="autoZero"/>
        <c:auto val="1"/>
        <c:lblAlgn val="ctr"/>
        <c:lblOffset val="100"/>
        <c:noMultiLvlLbl val="0"/>
      </c:catAx>
      <c:valAx>
        <c:axId val="-113639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400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3"/>
              <c:layout>
                <c:manualLayout>
                  <c:x val="-2.1394229959334116E-2"/>
                  <c:y val="-5.10789729184916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63-4884-A32E-DCFA887CA1E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Hoja1!$A$2:$A$7</c:f>
              <c:strCache>
                <c:ptCount val="6"/>
                <c:pt idx="0">
                  <c:v>Torreón</c:v>
                </c:pt>
                <c:pt idx="1">
                  <c:v>Escobedo </c:v>
                </c:pt>
                <c:pt idx="2">
                  <c:v>Matamoros </c:v>
                </c:pt>
                <c:pt idx="3">
                  <c:v>Monclova</c:v>
                </c:pt>
                <c:pt idx="4">
                  <c:v>Parras</c:v>
                </c:pt>
                <c:pt idx="5">
                  <c:v>Piedras Negras</c:v>
                </c:pt>
              </c:strCache>
            </c:strRef>
          </c:cat>
          <c:val>
            <c:numRef>
              <c:f>Hoja1!$B$2:$B$7</c:f>
              <c:numCache>
                <c:formatCode>General</c:formatCode>
                <c:ptCount val="6"/>
                <c:pt idx="0">
                  <c:v>42.12</c:v>
                </c:pt>
                <c:pt idx="1">
                  <c:v>29.95</c:v>
                </c:pt>
                <c:pt idx="2">
                  <c:v>68.37</c:v>
                </c:pt>
                <c:pt idx="3">
                  <c:v>22.17</c:v>
                </c:pt>
                <c:pt idx="4">
                  <c:v>13.43</c:v>
                </c:pt>
                <c:pt idx="5">
                  <c:v>78.14</c:v>
                </c:pt>
              </c:numCache>
            </c:numRef>
          </c:val>
          <c:smooth val="0"/>
          <c:extLst>
            <c:ext xmlns:c16="http://schemas.microsoft.com/office/drawing/2014/chart" uri="{C3380CC4-5D6E-409C-BE32-E72D297353CC}">
              <c16:uniqueId val="{00000000-8701-44C2-840F-68CC7292C528}"/>
            </c:ext>
          </c:extLst>
        </c:ser>
        <c:dLbls>
          <c:showLegendKey val="0"/>
          <c:showVal val="0"/>
          <c:showCatName val="0"/>
          <c:showSerName val="0"/>
          <c:showPercent val="0"/>
          <c:showBubbleSize val="0"/>
        </c:dLbls>
        <c:smooth val="0"/>
        <c:axId val="-1136398368"/>
        <c:axId val="-1136401632"/>
      </c:lineChart>
      <c:catAx>
        <c:axId val="-113639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401632"/>
        <c:crosses val="autoZero"/>
        <c:auto val="1"/>
        <c:lblAlgn val="ctr"/>
        <c:lblOffset val="100"/>
        <c:noMultiLvlLbl val="0"/>
      </c:catAx>
      <c:valAx>
        <c:axId val="-1136401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8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0"/>
              <c:layout>
                <c:manualLayout>
                  <c:x val="-0.15136056096161887"/>
                  <c:y val="-5.00449813749917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31C-4098-8DD8-EF99044AF62C}"/>
                </c:ext>
              </c:extLst>
            </c:dLbl>
            <c:dLbl>
              <c:idx val="1"/>
              <c:layout>
                <c:manualLayout>
                  <c:x val="-5.5937598616250458E-2"/>
                  <c:y val="0.145130445987476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1C-4098-8DD8-EF99044AF62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Hoja1!$A$2:$A$4</c:f>
              <c:strCache>
                <c:ptCount val="3"/>
                <c:pt idx="0">
                  <c:v>ICAI</c:v>
                </c:pt>
                <c:pt idx="1">
                  <c:v>CDHEC</c:v>
                </c:pt>
                <c:pt idx="2">
                  <c:v>IEC</c:v>
                </c:pt>
              </c:strCache>
            </c:strRef>
          </c:cat>
          <c:val>
            <c:numRef>
              <c:f>Hoja1!$B$2:$B$4</c:f>
              <c:numCache>
                <c:formatCode>General</c:formatCode>
                <c:ptCount val="3"/>
                <c:pt idx="0">
                  <c:v>85.59</c:v>
                </c:pt>
                <c:pt idx="1">
                  <c:v>95.41</c:v>
                </c:pt>
                <c:pt idx="2">
                  <c:v>78.88</c:v>
                </c:pt>
              </c:numCache>
            </c:numRef>
          </c:val>
          <c:smooth val="0"/>
          <c:extLst>
            <c:ext xmlns:c16="http://schemas.microsoft.com/office/drawing/2014/chart" uri="{C3380CC4-5D6E-409C-BE32-E72D297353CC}">
              <c16:uniqueId val="{00000000-A2E8-462F-B0FD-0050A4F9B956}"/>
            </c:ext>
          </c:extLst>
        </c:ser>
        <c:dLbls>
          <c:showLegendKey val="0"/>
          <c:showVal val="0"/>
          <c:showCatName val="0"/>
          <c:showSerName val="0"/>
          <c:showPercent val="0"/>
          <c:showBubbleSize val="0"/>
        </c:dLbls>
        <c:smooth val="0"/>
        <c:axId val="-1136397824"/>
        <c:axId val="-1136401088"/>
      </c:lineChart>
      <c:catAx>
        <c:axId val="-1136397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401088"/>
        <c:crosses val="autoZero"/>
        <c:auto val="1"/>
        <c:lblAlgn val="ctr"/>
        <c:lblOffset val="100"/>
        <c:noMultiLvlLbl val="0"/>
      </c:catAx>
      <c:valAx>
        <c:axId val="-1136401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7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0"/>
              <c:layout>
                <c:manualLayout>
                  <c:x val="-0.10187726917578886"/>
                  <c:y val="-0.1119821967976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939-48A1-9B6B-EC5F0EE39FD8}"/>
                </c:ext>
              </c:extLst>
            </c:dLbl>
            <c:dLbl>
              <c:idx val="2"/>
              <c:layout>
                <c:manualLayout>
                  <c:x val="-3.7354998697789236E-2"/>
                  <c:y val="0.107675189228547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39-48A1-9B6B-EC5F0EE39FD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Hoja1!$A$2:$A$5</c:f>
              <c:strCache>
                <c:ptCount val="4"/>
                <c:pt idx="0">
                  <c:v>SIMAS Monclova-Frontera </c:v>
                </c:pt>
                <c:pt idx="1">
                  <c:v>SIMAS Torreón </c:v>
                </c:pt>
                <c:pt idx="2">
                  <c:v>SIMAS Sabinas</c:v>
                </c:pt>
                <c:pt idx="3">
                  <c:v>SIMAS Matamoros</c:v>
                </c:pt>
              </c:strCache>
            </c:strRef>
          </c:cat>
          <c:val>
            <c:numRef>
              <c:f>Hoja1!$B$2:$B$5</c:f>
              <c:numCache>
                <c:formatCode>General</c:formatCode>
                <c:ptCount val="4"/>
                <c:pt idx="0">
                  <c:v>53.98</c:v>
                </c:pt>
                <c:pt idx="1">
                  <c:v>46.49</c:v>
                </c:pt>
                <c:pt idx="2">
                  <c:v>88.6</c:v>
                </c:pt>
                <c:pt idx="3">
                  <c:v>90.43</c:v>
                </c:pt>
              </c:numCache>
            </c:numRef>
          </c:val>
          <c:smooth val="0"/>
          <c:extLst>
            <c:ext xmlns:c16="http://schemas.microsoft.com/office/drawing/2014/chart" uri="{C3380CC4-5D6E-409C-BE32-E72D297353CC}">
              <c16:uniqueId val="{00000000-1001-4C8E-89AE-6F8C7D2028E6}"/>
            </c:ext>
          </c:extLst>
        </c:ser>
        <c:dLbls>
          <c:showLegendKey val="0"/>
          <c:showVal val="0"/>
          <c:showCatName val="0"/>
          <c:showSerName val="0"/>
          <c:showPercent val="0"/>
          <c:showBubbleSize val="0"/>
        </c:dLbls>
        <c:smooth val="0"/>
        <c:axId val="-1136397280"/>
        <c:axId val="-1136400000"/>
      </c:lineChart>
      <c:catAx>
        <c:axId val="-1136397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400000"/>
        <c:crosses val="autoZero"/>
        <c:auto val="1"/>
        <c:lblAlgn val="ctr"/>
        <c:lblOffset val="100"/>
        <c:noMultiLvlLbl val="0"/>
      </c:catAx>
      <c:valAx>
        <c:axId val="-1136400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7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spPr>
            <a:ln w="28575" cap="rnd">
              <a:solidFill>
                <a:srgbClr val="D119AA"/>
              </a:solidFill>
              <a:round/>
            </a:ln>
            <a:effectLst/>
          </c:spPr>
          <c:marker>
            <c:symbol val="none"/>
          </c:marker>
          <c:dLbls>
            <c:dLbl>
              <c:idx val="1"/>
              <c:layout>
                <c:manualLayout>
                  <c:x val="-7.453935631548636E-2"/>
                  <c:y val="-0.1106247057803207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46E-4A59-9B44-33218EBE1619}"/>
                </c:ext>
              </c:extLst>
            </c:dLbl>
            <c:dLbl>
              <c:idx val="2"/>
              <c:layout>
                <c:manualLayout>
                  <c:x val="-2.4846452105162176E-2"/>
                  <c:y val="-4.3287928348821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46E-4A59-9B44-33218EBE1619}"/>
                </c:ext>
              </c:extLst>
            </c:dLbl>
            <c:dLbl>
              <c:idx val="5"/>
              <c:layout>
                <c:manualLayout>
                  <c:x val="-4.3481291184033821E-2"/>
                  <c:y val="0.105814935963785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46E-4A59-9B44-33218EBE1619}"/>
                </c:ext>
              </c:extLst>
            </c:dLbl>
            <c:dLbl>
              <c:idx val="6"/>
              <c:layout>
                <c:manualLayout>
                  <c:x val="-7.4539356315486471E-2"/>
                  <c:y val="-5.7717237798428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46E-4A59-9B44-33218EBE16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Georgia" panose="02040502050405020303" pitchFamily="18" charset="0"/>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Hoja1!$A$2:$A$8</c:f>
              <c:strCache>
                <c:ptCount val="7"/>
                <c:pt idx="0">
                  <c:v>Insituto Municipal de la Mujer de Torreón</c:v>
                </c:pt>
                <c:pt idx="1">
                  <c:v>Instituto Municipal de Planeación Saltillo</c:v>
                </c:pt>
                <c:pt idx="2">
                  <c:v>DIF Torreón</c:v>
                </c:pt>
                <c:pt idx="3">
                  <c:v>Instituto Municipal del Deporte Torreón</c:v>
                </c:pt>
                <c:pt idx="4">
                  <c:v>Insitituto Muncipal de Pensiones Torreón</c:v>
                </c:pt>
                <c:pt idx="5">
                  <c:v>Consejo Promotor de la Reserva Territorial de Torreón</c:v>
                </c:pt>
                <c:pt idx="6">
                  <c:v>Sistema Integral de Mantenimiento Víal de Torreón</c:v>
                </c:pt>
              </c:strCache>
            </c:strRef>
          </c:cat>
          <c:val>
            <c:numRef>
              <c:f>Hoja1!$B$2:$B$8</c:f>
              <c:numCache>
                <c:formatCode>General</c:formatCode>
                <c:ptCount val="7"/>
                <c:pt idx="0">
                  <c:v>57.04</c:v>
                </c:pt>
                <c:pt idx="1">
                  <c:v>80.44</c:v>
                </c:pt>
                <c:pt idx="2">
                  <c:v>78.11</c:v>
                </c:pt>
                <c:pt idx="3">
                  <c:v>60.65</c:v>
                </c:pt>
                <c:pt idx="4">
                  <c:v>23.93</c:v>
                </c:pt>
                <c:pt idx="5">
                  <c:v>92.32</c:v>
                </c:pt>
                <c:pt idx="6">
                  <c:v>98.08</c:v>
                </c:pt>
              </c:numCache>
            </c:numRef>
          </c:val>
          <c:smooth val="0"/>
          <c:extLst>
            <c:ext xmlns:c16="http://schemas.microsoft.com/office/drawing/2014/chart" uri="{C3380CC4-5D6E-409C-BE32-E72D297353CC}">
              <c16:uniqueId val="{00000000-01D3-4326-A362-C7AA56FF2825}"/>
            </c:ext>
          </c:extLst>
        </c:ser>
        <c:dLbls>
          <c:showLegendKey val="0"/>
          <c:showVal val="0"/>
          <c:showCatName val="0"/>
          <c:showSerName val="0"/>
          <c:showPercent val="0"/>
          <c:showBubbleSize val="0"/>
        </c:dLbls>
        <c:smooth val="0"/>
        <c:axId val="-1136395648"/>
        <c:axId val="-1136396736"/>
      </c:lineChart>
      <c:catAx>
        <c:axId val="-1136395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6736"/>
        <c:crosses val="autoZero"/>
        <c:auto val="1"/>
        <c:lblAlgn val="ctr"/>
        <c:lblOffset val="100"/>
        <c:noMultiLvlLbl val="0"/>
      </c:catAx>
      <c:valAx>
        <c:axId val="-1136396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Georgia" panose="02040502050405020303" pitchFamily="18" charset="0"/>
                <a:ea typeface="+mn-ea"/>
                <a:cs typeface="+mn-cs"/>
              </a:defRPr>
            </a:pPr>
            <a:endParaRPr lang="es-MX"/>
          </a:p>
        </c:txPr>
        <c:crossAx val="-113639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26524865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546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757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5f391192_0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5f391192_0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168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p:nvPr/>
        </p:nvSpPr>
        <p:spPr>
          <a:xfrm>
            <a:off x="1169100" y="400050"/>
            <a:ext cx="7554900" cy="38424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33400" y="1440375"/>
            <a:ext cx="5041200" cy="3150600"/>
          </a:xfrm>
          <a:prstGeom prst="rect">
            <a:avLst/>
          </a:prstGeom>
          <a:ln w="114300" cap="flat" cmpd="sng">
            <a:solidFill>
              <a:srgbClr val="FF0000"/>
            </a:solidFill>
            <a:prstDash val="solid"/>
            <a:round/>
            <a:headEnd type="none" w="sm" len="sm"/>
            <a:tailEnd type="none" w="sm" len="sm"/>
          </a:ln>
        </p:spPr>
        <p:txBody>
          <a:bodyPr spcFirstLastPara="1" wrap="square" lIns="91425" tIns="91425" rIns="91425" bIns="91425" anchor="b" anchorCtr="0">
            <a:noAutofit/>
          </a:bodyPr>
          <a:lstStyle>
            <a:lvl1pPr lvl="0">
              <a:spcBef>
                <a:spcPts val="0"/>
              </a:spcBef>
              <a:spcAft>
                <a:spcPts val="0"/>
              </a:spcAft>
              <a:buClr>
                <a:srgbClr val="111111"/>
              </a:buClr>
              <a:buSzPts val="6000"/>
              <a:buNone/>
              <a:defRPr sz="6000">
                <a:solidFill>
                  <a:srgbClr val="111111"/>
                </a:solidFill>
              </a:defRPr>
            </a:lvl1pPr>
            <a:lvl2pPr lvl="1" algn="ctr">
              <a:spcBef>
                <a:spcPts val="0"/>
              </a:spcBef>
              <a:spcAft>
                <a:spcPts val="0"/>
              </a:spcAft>
              <a:buClr>
                <a:srgbClr val="111111"/>
              </a:buClr>
              <a:buSzPts val="6000"/>
              <a:buNone/>
              <a:defRPr sz="6000">
                <a:solidFill>
                  <a:srgbClr val="111111"/>
                </a:solidFill>
              </a:defRPr>
            </a:lvl2pPr>
            <a:lvl3pPr lvl="2" algn="ctr">
              <a:spcBef>
                <a:spcPts val="0"/>
              </a:spcBef>
              <a:spcAft>
                <a:spcPts val="0"/>
              </a:spcAft>
              <a:buClr>
                <a:srgbClr val="111111"/>
              </a:buClr>
              <a:buSzPts val="6000"/>
              <a:buNone/>
              <a:defRPr sz="6000">
                <a:solidFill>
                  <a:srgbClr val="111111"/>
                </a:solidFill>
              </a:defRPr>
            </a:lvl3pPr>
            <a:lvl4pPr lvl="3" algn="ctr">
              <a:spcBef>
                <a:spcPts val="0"/>
              </a:spcBef>
              <a:spcAft>
                <a:spcPts val="0"/>
              </a:spcAft>
              <a:buClr>
                <a:srgbClr val="111111"/>
              </a:buClr>
              <a:buSzPts val="6000"/>
              <a:buNone/>
              <a:defRPr sz="6000">
                <a:solidFill>
                  <a:srgbClr val="111111"/>
                </a:solidFill>
              </a:defRPr>
            </a:lvl4pPr>
            <a:lvl5pPr lvl="4" algn="ctr">
              <a:spcBef>
                <a:spcPts val="0"/>
              </a:spcBef>
              <a:spcAft>
                <a:spcPts val="0"/>
              </a:spcAft>
              <a:buClr>
                <a:srgbClr val="111111"/>
              </a:buClr>
              <a:buSzPts val="6000"/>
              <a:buNone/>
              <a:defRPr sz="6000">
                <a:solidFill>
                  <a:srgbClr val="111111"/>
                </a:solidFill>
              </a:defRPr>
            </a:lvl5pPr>
            <a:lvl6pPr lvl="5" algn="ctr">
              <a:spcBef>
                <a:spcPts val="0"/>
              </a:spcBef>
              <a:spcAft>
                <a:spcPts val="0"/>
              </a:spcAft>
              <a:buClr>
                <a:srgbClr val="111111"/>
              </a:buClr>
              <a:buSzPts val="6000"/>
              <a:buNone/>
              <a:defRPr sz="6000">
                <a:solidFill>
                  <a:srgbClr val="111111"/>
                </a:solidFill>
              </a:defRPr>
            </a:lvl6pPr>
            <a:lvl7pPr lvl="6" algn="ctr">
              <a:spcBef>
                <a:spcPts val="0"/>
              </a:spcBef>
              <a:spcAft>
                <a:spcPts val="0"/>
              </a:spcAft>
              <a:buClr>
                <a:srgbClr val="111111"/>
              </a:buClr>
              <a:buSzPts val="6000"/>
              <a:buNone/>
              <a:defRPr sz="6000">
                <a:solidFill>
                  <a:srgbClr val="111111"/>
                </a:solidFill>
              </a:defRPr>
            </a:lvl7pPr>
            <a:lvl8pPr lvl="7" algn="ctr">
              <a:spcBef>
                <a:spcPts val="0"/>
              </a:spcBef>
              <a:spcAft>
                <a:spcPts val="0"/>
              </a:spcAft>
              <a:buClr>
                <a:srgbClr val="111111"/>
              </a:buClr>
              <a:buSzPts val="6000"/>
              <a:buNone/>
              <a:defRPr sz="6000">
                <a:solidFill>
                  <a:srgbClr val="111111"/>
                </a:solidFill>
              </a:defRPr>
            </a:lvl8pPr>
            <a:lvl9pPr lvl="8" algn="ctr">
              <a:spcBef>
                <a:spcPts val="0"/>
              </a:spcBef>
              <a:spcAft>
                <a:spcPts val="0"/>
              </a:spcAft>
              <a:buClr>
                <a:srgbClr val="111111"/>
              </a:buClr>
              <a:buSzPts val="6000"/>
              <a:buNone/>
              <a:defRPr sz="6000">
                <a:solidFill>
                  <a:srgbClr val="11111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p5"/>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6" name="Google Shape;26;p5"/>
          <p:cNvSpPr txBox="1">
            <a:spLocks noGrp="1"/>
          </p:cNvSpPr>
          <p:nvPr>
            <p:ph type="body" idx="1"/>
          </p:nvPr>
        </p:nvSpPr>
        <p:spPr>
          <a:xfrm>
            <a:off x="3203050" y="1132549"/>
            <a:ext cx="5185200" cy="3265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4" name="Google Shape;44;p8"/>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552450"/>
            <a:ext cx="2106600" cy="1257600"/>
          </a:xfrm>
          <a:prstGeom prst="rect">
            <a:avLst/>
          </a:prstGeom>
          <a:noFill/>
          <a:ln w="76200" cap="flat" cmpd="sng">
            <a:solidFill>
              <a:schemeClr val="accent1"/>
            </a:solidFill>
            <a:prstDash val="solid"/>
            <a:miter lim="8000"/>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1pPr>
            <a:lvl2pPr lvl="1">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2pPr>
            <a:lvl3pPr lvl="2">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3pPr>
            <a:lvl4pPr lvl="3">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4pPr>
            <a:lvl5pPr lvl="4">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5pPr>
            <a:lvl6pPr lvl="5">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6pPr>
            <a:lvl7pPr lvl="6">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7pPr>
            <a:lvl8pPr lvl="7">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8pPr>
            <a:lvl9pPr lvl="8">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203050" y="1132549"/>
            <a:ext cx="5185200" cy="3265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999999"/>
              </a:buClr>
              <a:buSzPts val="2400"/>
              <a:buFont typeface="Georgia"/>
              <a:buChar char="□"/>
              <a:defRPr sz="2400">
                <a:solidFill>
                  <a:srgbClr val="111111"/>
                </a:solidFill>
                <a:latin typeface="Georgia"/>
                <a:ea typeface="Georgia"/>
                <a:cs typeface="Georgia"/>
                <a:sym typeface="Georgia"/>
              </a:defRPr>
            </a:lvl1pPr>
            <a:lvl2pPr marL="914400" lvl="1"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2pPr>
            <a:lvl3pPr marL="1371600" lvl="2"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3pPr>
            <a:lvl4pPr marL="1828800" lvl="3"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4pPr>
            <a:lvl5pPr marL="2286000" lvl="4"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5pPr>
            <a:lvl6pPr marL="2743200" lvl="5"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6pPr>
            <a:lvl7pPr marL="3200400" lvl="6"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7pPr>
            <a:lvl8pPr marL="3657600" lvl="7"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8pPr>
            <a:lvl9pPr marL="4114800" lvl="8"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9pPr>
          </a:lstStyle>
          <a:p>
            <a:endParaRPr/>
          </a:p>
        </p:txBody>
      </p:sp>
      <p:sp>
        <p:nvSpPr>
          <p:cNvPr id="8" name="Google Shape;8;p1"/>
          <p:cNvSpPr txBox="1">
            <a:spLocks noGrp="1"/>
          </p:cNvSpPr>
          <p:nvPr>
            <p:ph type="sldNum" idx="12"/>
          </p:nvPr>
        </p:nvSpPr>
        <p:spPr>
          <a:xfrm>
            <a:off x="76209" y="4698864"/>
            <a:ext cx="548700" cy="393600"/>
          </a:xfrm>
          <a:prstGeom prst="rect">
            <a:avLst/>
          </a:prstGeom>
          <a:noFill/>
          <a:ln>
            <a:noFill/>
          </a:ln>
        </p:spPr>
        <p:txBody>
          <a:bodyPr spcFirstLastPara="1" wrap="square" lIns="91425" tIns="91425" rIns="91425" bIns="91425" anchor="t" anchorCtr="0">
            <a:noAutofit/>
          </a:bodyPr>
          <a:lstStyle>
            <a:lvl1pPr lvl="0">
              <a:buNone/>
              <a:defRPr sz="1300">
                <a:solidFill>
                  <a:srgbClr val="B7B7B7"/>
                </a:solidFill>
                <a:latin typeface="Roboto Slab"/>
                <a:ea typeface="Roboto Slab"/>
                <a:cs typeface="Roboto Slab"/>
                <a:sym typeface="Roboto Slab"/>
              </a:defRPr>
            </a:lvl1pPr>
            <a:lvl2pPr lvl="1">
              <a:buNone/>
              <a:defRPr sz="1300">
                <a:solidFill>
                  <a:srgbClr val="B7B7B7"/>
                </a:solidFill>
                <a:latin typeface="Roboto Slab"/>
                <a:ea typeface="Roboto Slab"/>
                <a:cs typeface="Roboto Slab"/>
                <a:sym typeface="Roboto Slab"/>
              </a:defRPr>
            </a:lvl2pPr>
            <a:lvl3pPr lvl="2">
              <a:buNone/>
              <a:defRPr sz="1300">
                <a:solidFill>
                  <a:srgbClr val="B7B7B7"/>
                </a:solidFill>
                <a:latin typeface="Roboto Slab"/>
                <a:ea typeface="Roboto Slab"/>
                <a:cs typeface="Roboto Slab"/>
                <a:sym typeface="Roboto Slab"/>
              </a:defRPr>
            </a:lvl3pPr>
            <a:lvl4pPr lvl="3">
              <a:buNone/>
              <a:defRPr sz="1300">
                <a:solidFill>
                  <a:srgbClr val="B7B7B7"/>
                </a:solidFill>
                <a:latin typeface="Roboto Slab"/>
                <a:ea typeface="Roboto Slab"/>
                <a:cs typeface="Roboto Slab"/>
                <a:sym typeface="Roboto Slab"/>
              </a:defRPr>
            </a:lvl4pPr>
            <a:lvl5pPr lvl="4">
              <a:buNone/>
              <a:defRPr sz="1300">
                <a:solidFill>
                  <a:srgbClr val="B7B7B7"/>
                </a:solidFill>
                <a:latin typeface="Roboto Slab"/>
                <a:ea typeface="Roboto Slab"/>
                <a:cs typeface="Roboto Slab"/>
                <a:sym typeface="Roboto Slab"/>
              </a:defRPr>
            </a:lvl5pPr>
            <a:lvl6pPr lvl="5">
              <a:buNone/>
              <a:defRPr sz="1300">
                <a:solidFill>
                  <a:srgbClr val="B7B7B7"/>
                </a:solidFill>
                <a:latin typeface="Roboto Slab"/>
                <a:ea typeface="Roboto Slab"/>
                <a:cs typeface="Roboto Slab"/>
                <a:sym typeface="Roboto Slab"/>
              </a:defRPr>
            </a:lvl6pPr>
            <a:lvl7pPr lvl="6">
              <a:buNone/>
              <a:defRPr sz="1300">
                <a:solidFill>
                  <a:srgbClr val="B7B7B7"/>
                </a:solidFill>
                <a:latin typeface="Roboto Slab"/>
                <a:ea typeface="Roboto Slab"/>
                <a:cs typeface="Roboto Slab"/>
                <a:sym typeface="Roboto Slab"/>
              </a:defRPr>
            </a:lvl7pPr>
            <a:lvl8pPr lvl="7">
              <a:buNone/>
              <a:defRPr sz="1300">
                <a:solidFill>
                  <a:srgbClr val="B7B7B7"/>
                </a:solidFill>
                <a:latin typeface="Roboto Slab"/>
                <a:ea typeface="Roboto Slab"/>
                <a:cs typeface="Roboto Slab"/>
                <a:sym typeface="Roboto Slab"/>
              </a:defRPr>
            </a:lvl8pPr>
            <a:lvl9pPr lvl="8">
              <a:buNone/>
              <a:defRPr sz="1300">
                <a:solidFill>
                  <a:srgbClr val="B7B7B7"/>
                </a:solidFill>
                <a:latin typeface="Roboto Slab"/>
                <a:ea typeface="Roboto Slab"/>
                <a:cs typeface="Roboto Slab"/>
                <a:sym typeface="Roboto Slab"/>
              </a:defRPr>
            </a:lvl9pPr>
          </a:lstStyle>
          <a:p>
            <a:pPr marL="0" lvl="0" indent="0" algn="l"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4"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1"/>
          <p:cNvSpPr txBox="1">
            <a:spLocks noGrp="1"/>
          </p:cNvSpPr>
          <p:nvPr>
            <p:ph type="ctrTitle"/>
          </p:nvPr>
        </p:nvSpPr>
        <p:spPr>
          <a:xfrm>
            <a:off x="1191802" y="421241"/>
            <a:ext cx="7479587" cy="3832260"/>
          </a:xfrm>
          <a:prstGeom prst="rect">
            <a:avLst/>
          </a:prstGeom>
          <a:ln>
            <a:solidFill>
              <a:srgbClr val="D119AA"/>
            </a:solidFill>
          </a:ln>
        </p:spPr>
        <p:txBody>
          <a:bodyPr spcFirstLastPara="1" wrap="square" lIns="91425" tIns="91425" rIns="91425" bIns="91425" anchor="b" anchorCtr="0">
            <a:noAutofit/>
          </a:bodyPr>
          <a:lstStyle/>
          <a:p>
            <a:pPr marL="0" lvl="0" indent="0" algn="ctr" rtl="0">
              <a:spcBef>
                <a:spcPts val="0"/>
              </a:spcBef>
              <a:spcAft>
                <a:spcPts val="0"/>
              </a:spcAft>
              <a:buNone/>
            </a:pPr>
            <a:r>
              <a:rPr lang="es-MX" sz="2800" dirty="0">
                <a:latin typeface="Georgia" panose="02040502050405020303" pitchFamily="18" charset="0"/>
              </a:rPr>
              <a:t>E</a:t>
            </a:r>
            <a:r>
              <a:rPr lang="es-MX" sz="2800" dirty="0" smtClean="0">
                <a:latin typeface="Georgia" panose="02040502050405020303" pitchFamily="18" charset="0"/>
              </a:rPr>
              <a:t>valuación </a:t>
            </a:r>
            <a:r>
              <a:rPr lang="es-MX" sz="2800" dirty="0" smtClean="0">
                <a:latin typeface="Georgia" panose="02040502050405020303" pitchFamily="18" charset="0"/>
              </a:rPr>
              <a:t>Diagnostica de la Plataforma Nacional de Transparencia </a:t>
            </a:r>
            <a:r>
              <a:rPr lang="es-MX" sz="2800" dirty="0" smtClean="0">
                <a:latin typeface="Georgia" panose="02040502050405020303" pitchFamily="18" charset="0"/>
              </a:rPr>
              <a:t>2018</a:t>
            </a:r>
            <a:r>
              <a:rPr lang="es-MX" sz="3600" dirty="0" smtClean="0">
                <a:latin typeface="Georgia" panose="02040502050405020303" pitchFamily="18" charset="0"/>
              </a:rPr>
              <a:t/>
            </a:r>
            <a:br>
              <a:rPr lang="es-MX" sz="3600" dirty="0" smtClean="0">
                <a:latin typeface="Georgia" panose="02040502050405020303" pitchFamily="18" charset="0"/>
              </a:rPr>
            </a:br>
            <a:r>
              <a:rPr lang="es-MX" sz="2000" dirty="0" smtClean="0">
                <a:latin typeface="Georgia" panose="02040502050405020303" pitchFamily="18" charset="0"/>
              </a:rPr>
              <a:t>(</a:t>
            </a:r>
            <a:r>
              <a:rPr lang="es-MX" sz="2000" dirty="0" smtClean="0">
                <a:latin typeface="Georgia" panose="02040502050405020303" pitchFamily="18" charset="0"/>
              </a:rPr>
              <a:t>Primer Trimestre</a:t>
            </a:r>
            <a:r>
              <a:rPr lang="es-MX" sz="2000" dirty="0" smtClean="0">
                <a:latin typeface="Georgia" panose="02040502050405020303" pitchFamily="18" charset="0"/>
              </a:rPr>
              <a:t>)</a:t>
            </a:r>
            <a:br>
              <a:rPr lang="es-MX" sz="2000" dirty="0" smtClean="0">
                <a:latin typeface="Georgia" panose="02040502050405020303" pitchFamily="18" charset="0"/>
              </a:rPr>
            </a:br>
            <a:r>
              <a:rPr lang="es-MX" sz="2000" dirty="0">
                <a:latin typeface="Georgia" panose="02040502050405020303" pitchFamily="18" charset="0"/>
              </a:rPr>
              <a:t/>
            </a:r>
            <a:br>
              <a:rPr lang="es-MX" sz="2000" dirty="0">
                <a:latin typeface="Georgia" panose="02040502050405020303" pitchFamily="18" charset="0"/>
              </a:rPr>
            </a:br>
            <a:r>
              <a:rPr lang="es-MX" sz="2000" dirty="0">
                <a:latin typeface="Georgia" panose="02040502050405020303" pitchFamily="18" charset="0"/>
              </a:rPr>
              <a:t/>
            </a:r>
            <a:br>
              <a:rPr lang="es-MX" sz="2000" dirty="0">
                <a:latin typeface="Georgia" panose="02040502050405020303" pitchFamily="18" charset="0"/>
              </a:rPr>
            </a:br>
            <a:r>
              <a:rPr lang="es-MX" sz="1400" dirty="0" smtClean="0">
                <a:latin typeface="Georgia" panose="02040502050405020303" pitchFamily="18" charset="0"/>
              </a:rPr>
              <a:t>Subdirección de Evaluación del ICAI</a:t>
            </a:r>
            <a:br>
              <a:rPr lang="es-MX" sz="1400" dirty="0" smtClean="0">
                <a:latin typeface="Georgia" panose="02040502050405020303" pitchFamily="18" charset="0"/>
              </a:rPr>
            </a:br>
            <a:r>
              <a:rPr lang="es-MX" sz="1400" dirty="0" smtClean="0">
                <a:latin typeface="Georgia" panose="02040502050405020303" pitchFamily="18" charset="0"/>
              </a:rPr>
              <a:t>M.C. Gabriela Guillermo Arriaga</a:t>
            </a:r>
            <a:endParaRPr sz="1400" dirty="0">
              <a:latin typeface="Georgia" panose="02040502050405020303" pitchFamily="18" charset="0"/>
            </a:endParaRPr>
          </a:p>
        </p:txBody>
      </p:sp>
      <p:pic>
        <p:nvPicPr>
          <p:cNvPr id="3" name="Imagen 2"/>
          <p:cNvPicPr>
            <a:picLocks noChangeAspect="1"/>
          </p:cNvPicPr>
          <p:nvPr/>
        </p:nvPicPr>
        <p:blipFill>
          <a:blip r:embed="rId3"/>
          <a:stretch>
            <a:fillRect/>
          </a:stretch>
        </p:blipFill>
        <p:spPr>
          <a:xfrm>
            <a:off x="3944662" y="502262"/>
            <a:ext cx="1706125" cy="7666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3"/>
          <p:cNvSpPr txBox="1">
            <a:spLocks noGrp="1"/>
          </p:cNvSpPr>
          <p:nvPr>
            <p:ph type="title"/>
          </p:nvPr>
        </p:nvSpPr>
        <p:spPr>
          <a:xfrm>
            <a:off x="1180671" y="215757"/>
            <a:ext cx="7398249" cy="482886"/>
          </a:xfrm>
          <a:prstGeom prst="rect">
            <a:avLst/>
          </a:prstGeom>
          <a:ln>
            <a:solidFill>
              <a:srgbClr val="D119AA"/>
            </a:solidFill>
          </a:ln>
        </p:spPr>
        <p:txBody>
          <a:bodyPr spcFirstLastPara="1" wrap="square" lIns="91425" tIns="91425" rIns="91425" bIns="91425" anchor="t" anchorCtr="0">
            <a:noAutofit/>
          </a:bodyPr>
          <a:lstStyle/>
          <a:p>
            <a:pPr marL="0" lvl="0" indent="0" algn="l" rtl="0">
              <a:spcBef>
                <a:spcPts val="0"/>
              </a:spcBef>
              <a:spcAft>
                <a:spcPts val="0"/>
              </a:spcAft>
              <a:buNone/>
            </a:pPr>
            <a:r>
              <a:rPr lang="es-MX" dirty="0" smtClean="0">
                <a:solidFill>
                  <a:schemeClr val="tx1"/>
                </a:solidFill>
                <a:latin typeface="Georgia" panose="02040502050405020303" pitchFamily="18" charset="0"/>
              </a:rPr>
              <a:t>Poder Legislativo</a:t>
            </a:r>
            <a:endParaRPr dirty="0">
              <a:solidFill>
                <a:schemeClr val="tx1"/>
              </a:solidFill>
              <a:latin typeface="Georgia" panose="02040502050405020303" pitchFamily="18" charset="0"/>
            </a:endParaRPr>
          </a:p>
        </p:txBody>
      </p:sp>
      <p:graphicFrame>
        <p:nvGraphicFramePr>
          <p:cNvPr id="157" name="Google Shape;157;p23"/>
          <p:cNvGraphicFramePr/>
          <p:nvPr>
            <p:extLst>
              <p:ext uri="{D42A27DB-BD31-4B8C-83A1-F6EECF244321}">
                <p14:modId xmlns:p14="http://schemas.microsoft.com/office/powerpoint/2010/main" val="1972789042"/>
              </p:ext>
            </p:extLst>
          </p:nvPr>
        </p:nvGraphicFramePr>
        <p:xfrm>
          <a:off x="1930682" y="1380709"/>
          <a:ext cx="2435834" cy="1410710"/>
        </p:xfrm>
        <a:graphic>
          <a:graphicData uri="http://schemas.openxmlformats.org/drawingml/2006/table">
            <a:tbl>
              <a:tblPr>
                <a:tableStyleId>{8799B23B-EC83-4686-B30A-512413B5E67A}</a:tableStyleId>
              </a:tblPr>
              <a:tblGrid>
                <a:gridCol w="1217917">
                  <a:extLst>
                    <a:ext uri="{9D8B030D-6E8A-4147-A177-3AD203B41FA5}">
                      <a16:colId xmlns:a16="http://schemas.microsoft.com/office/drawing/2014/main" val="20000"/>
                    </a:ext>
                  </a:extLst>
                </a:gridCol>
                <a:gridCol w="1217917">
                  <a:extLst>
                    <a:ext uri="{9D8B030D-6E8A-4147-A177-3AD203B41FA5}">
                      <a16:colId xmlns:a16="http://schemas.microsoft.com/office/drawing/2014/main" val="20001"/>
                    </a:ext>
                  </a:extLst>
                </a:gridCol>
              </a:tblGrid>
              <a:tr h="523893">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886817">
                <a:tc>
                  <a:txBody>
                    <a:bodyPr/>
                    <a:lstStyle/>
                    <a:p>
                      <a:pPr marL="0" lvl="0" indent="0" algn="r" rtl="0">
                        <a:spcBef>
                          <a:spcPts val="0"/>
                        </a:spcBef>
                        <a:spcAft>
                          <a:spcPts val="0"/>
                        </a:spcAft>
                        <a:buNone/>
                      </a:pPr>
                      <a:r>
                        <a:rPr lang="es-MX" sz="1100" dirty="0" smtClean="0">
                          <a:latin typeface="Georgia" panose="02040502050405020303" pitchFamily="18" charset="0"/>
                          <a:sym typeface="Georgia"/>
                        </a:rPr>
                        <a:t>Congreso</a:t>
                      </a:r>
                      <a:r>
                        <a:rPr lang="es-MX" sz="1100" baseline="0" dirty="0" smtClean="0">
                          <a:latin typeface="Georgia" panose="02040502050405020303" pitchFamily="18" charset="0"/>
                          <a:sym typeface="Georgia"/>
                        </a:rPr>
                        <a:t> del Estado</a:t>
                      </a:r>
                      <a:endParaRPr lang="es-MX" sz="1100" i="1" baseline="0" dirty="0" smtClean="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n" sz="1400" dirty="0" smtClean="0">
                          <a:latin typeface="Georgia" panose="02040502050405020303" pitchFamily="18" charset="0"/>
                          <a:sym typeface="Roboto Slab"/>
                        </a:rPr>
                        <a:t>92.30 %</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1"/>
                  </a:ext>
                </a:extLst>
              </a:tr>
            </a:tbl>
          </a:graphicData>
        </a:graphic>
      </p:graphicFrame>
      <p:sp>
        <p:nvSpPr>
          <p:cNvPr id="158" name="Google Shape;158;p23"/>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10</a:t>
            </a:fld>
            <a:endParaRPr/>
          </a:p>
        </p:txBody>
      </p:sp>
      <p:graphicFrame>
        <p:nvGraphicFramePr>
          <p:cNvPr id="13" name="Gráfico 12"/>
          <p:cNvGraphicFramePr/>
          <p:nvPr>
            <p:extLst>
              <p:ext uri="{D42A27DB-BD31-4B8C-83A1-F6EECF244321}">
                <p14:modId xmlns:p14="http://schemas.microsoft.com/office/powerpoint/2010/main" val="1095218762"/>
              </p:ext>
            </p:extLst>
          </p:nvPr>
        </p:nvGraphicFramePr>
        <p:xfrm>
          <a:off x="5356260" y="1363312"/>
          <a:ext cx="3068549" cy="3066478"/>
        </p:xfrm>
        <a:graphic>
          <a:graphicData uri="http://schemas.openxmlformats.org/drawingml/2006/chart">
            <c:chart xmlns:c="http://schemas.openxmlformats.org/drawingml/2006/chart" xmlns:r="http://schemas.openxmlformats.org/officeDocument/2006/relationships" r:id="rId3"/>
          </a:graphicData>
        </a:graphic>
      </p:graphicFrame>
      <p:pic>
        <p:nvPicPr>
          <p:cNvPr id="17" name="Shape 152" descr="Logo_ICAI GDE.jpg"/>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822" y="3598849"/>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11</a:t>
            </a:fld>
            <a:endParaRPr lang="es-MX"/>
          </a:p>
        </p:txBody>
      </p:sp>
      <p:sp>
        <p:nvSpPr>
          <p:cNvPr id="4" name="Google Shape;156;p23"/>
          <p:cNvSpPr txBox="1">
            <a:spLocks/>
          </p:cNvSpPr>
          <p:nvPr/>
        </p:nvSpPr>
        <p:spPr>
          <a:xfrm>
            <a:off x="1190945" y="252665"/>
            <a:ext cx="7398249" cy="482886"/>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Poder Judicial</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855866720"/>
              </p:ext>
            </p:extLst>
          </p:nvPr>
        </p:nvGraphicFramePr>
        <p:xfrm>
          <a:off x="1930682" y="1380709"/>
          <a:ext cx="2435834" cy="1410710"/>
        </p:xfrm>
        <a:graphic>
          <a:graphicData uri="http://schemas.openxmlformats.org/drawingml/2006/table">
            <a:tbl>
              <a:tblPr>
                <a:tableStyleId>{8799B23B-EC83-4686-B30A-512413B5E67A}</a:tableStyleId>
              </a:tblPr>
              <a:tblGrid>
                <a:gridCol w="1217917">
                  <a:extLst>
                    <a:ext uri="{9D8B030D-6E8A-4147-A177-3AD203B41FA5}">
                      <a16:colId xmlns:a16="http://schemas.microsoft.com/office/drawing/2014/main" val="20000"/>
                    </a:ext>
                  </a:extLst>
                </a:gridCol>
                <a:gridCol w="1217917">
                  <a:extLst>
                    <a:ext uri="{9D8B030D-6E8A-4147-A177-3AD203B41FA5}">
                      <a16:colId xmlns:a16="http://schemas.microsoft.com/office/drawing/2014/main" val="20001"/>
                    </a:ext>
                  </a:extLst>
                </a:gridCol>
              </a:tblGrid>
              <a:tr h="523893">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886817">
                <a:tc>
                  <a:txBody>
                    <a:bodyPr/>
                    <a:lstStyle/>
                    <a:p>
                      <a:pPr marL="0" lvl="0" indent="0" algn="r" rtl="0">
                        <a:spcBef>
                          <a:spcPts val="0"/>
                        </a:spcBef>
                        <a:spcAft>
                          <a:spcPts val="0"/>
                        </a:spcAft>
                        <a:buNone/>
                      </a:pPr>
                      <a:r>
                        <a:rPr lang="es-MX" sz="1100" baseline="0" dirty="0" smtClean="0">
                          <a:latin typeface="Georgia" panose="02040502050405020303" pitchFamily="18" charset="0"/>
                          <a:sym typeface="Georgia"/>
                        </a:rPr>
                        <a:t>Tribunal de Conciliación y Arbitraje</a:t>
                      </a:r>
                      <a:endParaRPr lang="es-MX" sz="1100" i="1" baseline="0" dirty="0" smtClean="0">
                        <a:latin typeface="Georgia" panose="02040502050405020303" pitchFamily="18" charset="0"/>
                        <a:ea typeface="Georgia"/>
                        <a:cs typeface="Georgia"/>
                        <a:sym typeface="Georgia"/>
                      </a:endParaRPr>
                    </a:p>
                  </a:txBody>
                  <a:tcPr marL="91425" marR="91425" marT="68575" marB="68575" anchor="ctr"/>
                </a:tc>
                <a:tc>
                  <a:txBody>
                    <a:bodyPr/>
                    <a:lstStyle/>
                    <a:p>
                      <a:pPr marL="0" lvl="0" indent="0" algn="ctr" rtl="0">
                        <a:spcBef>
                          <a:spcPts val="0"/>
                        </a:spcBef>
                        <a:spcAft>
                          <a:spcPts val="0"/>
                        </a:spcAft>
                        <a:buNone/>
                      </a:pPr>
                      <a:r>
                        <a:rPr lang="en" sz="1400" dirty="0" smtClean="0">
                          <a:latin typeface="Georgia" panose="02040502050405020303" pitchFamily="18" charset="0"/>
                          <a:sym typeface="Roboto Slab"/>
                        </a:rPr>
                        <a:t>88.56%</a:t>
                      </a:r>
                      <a:endParaRPr sz="1400" dirty="0">
                        <a:latin typeface="Georgia" panose="02040502050405020303" pitchFamily="18" charset="0"/>
                        <a:ea typeface="Roboto Slab"/>
                        <a:cs typeface="Roboto Slab"/>
                        <a:sym typeface="Roboto Slab"/>
                      </a:endParaRPr>
                    </a:p>
                  </a:txBody>
                  <a:tcPr marL="91425" marR="91425" marT="68575" marB="68575" anchor="ctr"/>
                </a:tc>
                <a:extLst>
                  <a:ext uri="{0D108BD9-81ED-4DB2-BD59-A6C34878D82A}">
                    <a16:rowId xmlns:a16="http://schemas.microsoft.com/office/drawing/2014/main" val="10001"/>
                  </a:ext>
                </a:extLst>
              </a:tr>
            </a:tbl>
          </a:graphicData>
        </a:graphic>
      </p:graphicFrame>
      <p:graphicFrame>
        <p:nvGraphicFramePr>
          <p:cNvPr id="9" name="Gráfico 8"/>
          <p:cNvGraphicFramePr/>
          <p:nvPr>
            <p:extLst>
              <p:ext uri="{D42A27DB-BD31-4B8C-83A1-F6EECF244321}">
                <p14:modId xmlns:p14="http://schemas.microsoft.com/office/powerpoint/2010/main" val="3142395735"/>
              </p:ext>
            </p:extLst>
          </p:nvPr>
        </p:nvGraphicFramePr>
        <p:xfrm>
          <a:off x="4952144" y="1380709"/>
          <a:ext cx="3243207" cy="2771334"/>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822" y="3598849"/>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27000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12</a:t>
            </a:fld>
            <a:endParaRPr lang="es-MX"/>
          </a:p>
        </p:txBody>
      </p:sp>
      <p:sp>
        <p:nvSpPr>
          <p:cNvPr id="4" name="Google Shape;156;p23"/>
          <p:cNvSpPr txBox="1">
            <a:spLocks/>
          </p:cNvSpPr>
          <p:nvPr/>
        </p:nvSpPr>
        <p:spPr>
          <a:xfrm>
            <a:off x="1201219" y="215759"/>
            <a:ext cx="7398249" cy="585626"/>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Poder Ejecutivo				65.38%</a:t>
            </a:r>
          </a:p>
          <a:p>
            <a:endParaRPr lang="es-MX" dirty="0">
              <a:solidFill>
                <a:schemeClr val="tx1"/>
              </a:solidFill>
            </a:endParaRPr>
          </a:p>
        </p:txBody>
      </p:sp>
      <p:graphicFrame>
        <p:nvGraphicFramePr>
          <p:cNvPr id="5" name="Google Shape;157;p23"/>
          <p:cNvGraphicFramePr/>
          <p:nvPr>
            <p:extLst>
              <p:ext uri="{D42A27DB-BD31-4B8C-83A1-F6EECF244321}">
                <p14:modId xmlns:p14="http://schemas.microsoft.com/office/powerpoint/2010/main" val="2863466567"/>
              </p:ext>
            </p:extLst>
          </p:nvPr>
        </p:nvGraphicFramePr>
        <p:xfrm>
          <a:off x="1293685" y="1095167"/>
          <a:ext cx="2908445" cy="3326696"/>
        </p:xfrm>
        <a:graphic>
          <a:graphicData uri="http://schemas.openxmlformats.org/drawingml/2006/table">
            <a:tbl>
              <a:tblPr>
                <a:tableStyleId>{8799B23B-EC83-4686-B30A-512413B5E67A}</a:tableStyleId>
              </a:tblPr>
              <a:tblGrid>
                <a:gridCol w="2004319">
                  <a:extLst>
                    <a:ext uri="{9D8B030D-6E8A-4147-A177-3AD203B41FA5}">
                      <a16:colId xmlns:a16="http://schemas.microsoft.com/office/drawing/2014/main" val="20000"/>
                    </a:ext>
                  </a:extLst>
                </a:gridCol>
                <a:gridCol w="904126">
                  <a:extLst>
                    <a:ext uri="{9D8B030D-6E8A-4147-A177-3AD203B41FA5}">
                      <a16:colId xmlns:a16="http://schemas.microsoft.com/office/drawing/2014/main" val="20001"/>
                    </a:ext>
                  </a:extLst>
                </a:gridCol>
              </a:tblGrid>
              <a:tr h="446721">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9321">
                <a:tc>
                  <a:txBody>
                    <a:bodyPr/>
                    <a:lstStyle/>
                    <a:p>
                      <a:pPr algn="l" rtl="0" fontAlgn="b"/>
                      <a:r>
                        <a:rPr lang="es-MX" sz="1200" u="none" strike="noStrike" dirty="0">
                          <a:effectLst/>
                          <a:latin typeface="Georgia" panose="02040502050405020303" pitchFamily="18" charset="0"/>
                        </a:rPr>
                        <a:t>Secretaría de Salud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63.28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09312">
                <a:tc>
                  <a:txBody>
                    <a:bodyPr/>
                    <a:lstStyle/>
                    <a:p>
                      <a:pPr algn="l" rtl="0" fontAlgn="b"/>
                      <a:r>
                        <a:rPr lang="es-MX" sz="1200" u="none" strike="noStrike" dirty="0">
                          <a:effectLst/>
                          <a:latin typeface="Georgia" panose="02040502050405020303" pitchFamily="18" charset="0"/>
                        </a:rPr>
                        <a:t>Secretaría de Desarrollo Rural</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50.58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98878">
                <a:tc>
                  <a:txBody>
                    <a:bodyPr/>
                    <a:lstStyle/>
                    <a:p>
                      <a:pPr algn="l" rtl="0" fontAlgn="b"/>
                      <a:r>
                        <a:rPr lang="es-MX" sz="1200" u="none" strike="noStrike" dirty="0">
                          <a:effectLst/>
                          <a:latin typeface="Georgia" panose="02040502050405020303" pitchFamily="18" charset="0"/>
                        </a:rPr>
                        <a:t>Secretaría del Trabajo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72.31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98878">
                <a:tc>
                  <a:txBody>
                    <a:bodyPr/>
                    <a:lstStyle/>
                    <a:p>
                      <a:pPr algn="l" rtl="0" fontAlgn="b"/>
                      <a:r>
                        <a:rPr lang="es-MX" sz="1200" u="none" strike="noStrike" dirty="0">
                          <a:effectLst/>
                          <a:latin typeface="Georgia" panose="02040502050405020303" pitchFamily="18" charset="0"/>
                        </a:rPr>
                        <a:t>Secretaría de Educación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59.16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98878">
                <a:tc>
                  <a:txBody>
                    <a:bodyPr/>
                    <a:lstStyle/>
                    <a:p>
                      <a:pPr algn="l" rtl="0" fontAlgn="b"/>
                      <a:r>
                        <a:rPr lang="es-MX" sz="1200" u="none" strike="noStrike" dirty="0">
                          <a:effectLst/>
                          <a:latin typeface="Georgia" panose="02040502050405020303" pitchFamily="18" charset="0"/>
                        </a:rPr>
                        <a:t>Secretaría de Medio Ambiente y Desarrollo Urbano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62.24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298878">
                <a:tc>
                  <a:txBody>
                    <a:bodyPr/>
                    <a:lstStyle/>
                    <a:p>
                      <a:pPr algn="l" rtl="0" fontAlgn="b"/>
                      <a:r>
                        <a:rPr lang="es-MX" sz="1200" u="none" strike="noStrike" dirty="0">
                          <a:effectLst/>
                          <a:latin typeface="Georgia" panose="02040502050405020303" pitchFamily="18" charset="0"/>
                        </a:rPr>
                        <a:t>Secretaría de Fiscalización y Rendición de Cuentas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96.64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298878">
                <a:tc>
                  <a:txBody>
                    <a:bodyPr/>
                    <a:lstStyle/>
                    <a:p>
                      <a:pPr algn="l" rtl="0" fontAlgn="b"/>
                      <a:r>
                        <a:rPr lang="es-MX" sz="1200" u="none" strike="noStrike" dirty="0">
                          <a:effectLst/>
                          <a:latin typeface="Georgia" panose="02040502050405020303" pitchFamily="18" charset="0"/>
                        </a:rPr>
                        <a:t>Secretaría de Gobierno </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52.85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r h="280726">
                <a:tc>
                  <a:txBody>
                    <a:bodyPr/>
                    <a:lstStyle/>
                    <a:p>
                      <a:pPr algn="l" rtl="0" fontAlgn="b"/>
                      <a:r>
                        <a:rPr lang="es-MX" sz="1200" u="none" strike="noStrike" dirty="0">
                          <a:effectLst/>
                          <a:latin typeface="Georgia" panose="02040502050405020303" pitchFamily="18" charset="0"/>
                        </a:rPr>
                        <a:t>Registro Público de la Propiedad</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65.99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8"/>
                  </a:ext>
                </a:extLst>
              </a:tr>
            </a:tbl>
          </a:graphicData>
        </a:graphic>
      </p:graphicFrame>
      <p:graphicFrame>
        <p:nvGraphicFramePr>
          <p:cNvPr id="10" name="Gráfico 9"/>
          <p:cNvGraphicFramePr/>
          <p:nvPr>
            <p:extLst>
              <p:ext uri="{D42A27DB-BD31-4B8C-83A1-F6EECF244321}">
                <p14:modId xmlns:p14="http://schemas.microsoft.com/office/powerpoint/2010/main" val="1844154569"/>
              </p:ext>
            </p:extLst>
          </p:nvPr>
        </p:nvGraphicFramePr>
        <p:xfrm>
          <a:off x="4469258" y="1095167"/>
          <a:ext cx="4130210" cy="2737094"/>
        </p:xfrm>
        <a:graphic>
          <a:graphicData uri="http://schemas.openxmlformats.org/drawingml/2006/chart">
            <c:chart xmlns:c="http://schemas.openxmlformats.org/drawingml/2006/chart" xmlns:r="http://schemas.openxmlformats.org/officeDocument/2006/relationships" r:id="rId2"/>
          </a:graphicData>
        </a:graphic>
      </p:graphicFrame>
      <p:pic>
        <p:nvPicPr>
          <p:cNvPr id="11"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691" y="4222085"/>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459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528" y="213403"/>
            <a:ext cx="7387118" cy="546885"/>
          </a:xfrm>
          <a:ln>
            <a:solidFill>
              <a:srgbClr val="D119AA"/>
            </a:solidFill>
          </a:ln>
        </p:spPr>
        <p:txBody>
          <a:bodyPr/>
          <a:lstStyle/>
          <a:p>
            <a:r>
              <a:rPr lang="es-MX" dirty="0" smtClean="0">
                <a:solidFill>
                  <a:schemeClr val="tx1"/>
                </a:solidFill>
                <a:latin typeface="Georgia" panose="02040502050405020303" pitchFamily="18" charset="0"/>
              </a:rPr>
              <a:t>Organismos Descentralizados		69.38%</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13</a:t>
            </a:fld>
            <a:endParaRPr lang="es-MX"/>
          </a:p>
        </p:txBody>
      </p:sp>
      <p:graphicFrame>
        <p:nvGraphicFramePr>
          <p:cNvPr id="4" name="Google Shape;157;p23"/>
          <p:cNvGraphicFramePr/>
          <p:nvPr>
            <p:extLst>
              <p:ext uri="{D42A27DB-BD31-4B8C-83A1-F6EECF244321}">
                <p14:modId xmlns:p14="http://schemas.microsoft.com/office/powerpoint/2010/main" val="2831469606"/>
              </p:ext>
            </p:extLst>
          </p:nvPr>
        </p:nvGraphicFramePr>
        <p:xfrm>
          <a:off x="1181528" y="971877"/>
          <a:ext cx="3411020" cy="3672381"/>
        </p:xfrm>
        <a:graphic>
          <a:graphicData uri="http://schemas.openxmlformats.org/drawingml/2006/table">
            <a:tbl>
              <a:tblPr>
                <a:tableStyleId>{8799B23B-EC83-4686-B30A-512413B5E67A}</a:tableStyleId>
              </a:tblPr>
              <a:tblGrid>
                <a:gridCol w="2424701">
                  <a:extLst>
                    <a:ext uri="{9D8B030D-6E8A-4147-A177-3AD203B41FA5}">
                      <a16:colId xmlns:a16="http://schemas.microsoft.com/office/drawing/2014/main" val="20000"/>
                    </a:ext>
                  </a:extLst>
                </a:gridCol>
                <a:gridCol w="986319">
                  <a:extLst>
                    <a:ext uri="{9D8B030D-6E8A-4147-A177-3AD203B41FA5}">
                      <a16:colId xmlns:a16="http://schemas.microsoft.com/office/drawing/2014/main" val="20001"/>
                    </a:ext>
                  </a:extLst>
                </a:gridCol>
              </a:tblGrid>
              <a:tr h="446721">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9321">
                <a:tc>
                  <a:txBody>
                    <a:bodyPr/>
                    <a:lstStyle/>
                    <a:p>
                      <a:pPr algn="l" rtl="0" fontAlgn="b"/>
                      <a:r>
                        <a:rPr lang="es-MX" sz="1200" u="none" strike="noStrike" dirty="0">
                          <a:effectLst/>
                          <a:latin typeface="Georgia" panose="02040502050405020303" pitchFamily="18" charset="0"/>
                        </a:rPr>
                        <a:t>Junta Local de Conciliación y Arbitraje</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73.53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09312">
                <a:tc>
                  <a:txBody>
                    <a:bodyPr/>
                    <a:lstStyle/>
                    <a:p>
                      <a:pPr algn="l" rtl="0" fontAlgn="b"/>
                      <a:r>
                        <a:rPr lang="es-MX" sz="1200" u="none" strike="noStrike" dirty="0">
                          <a:effectLst/>
                          <a:latin typeface="Georgia" panose="02040502050405020303" pitchFamily="18" charset="0"/>
                        </a:rPr>
                        <a:t>Jefatura de la oficina del Ejecutivo</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93.18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98878">
                <a:tc>
                  <a:txBody>
                    <a:bodyPr/>
                    <a:lstStyle/>
                    <a:p>
                      <a:pPr algn="l" rtl="0" fontAlgn="b"/>
                      <a:r>
                        <a:rPr lang="es-MX" sz="1200" u="none" strike="noStrike">
                          <a:effectLst/>
                          <a:latin typeface="Georgia" panose="02040502050405020303" pitchFamily="18" charset="0"/>
                        </a:rPr>
                        <a:t>Procuraduria de Niños y Niñas y la Familia (PRONNIF)</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93.37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98878">
                <a:tc>
                  <a:txBody>
                    <a:bodyPr/>
                    <a:lstStyle/>
                    <a:p>
                      <a:pPr algn="l" rtl="0" fontAlgn="b"/>
                      <a:r>
                        <a:rPr lang="es-MX" sz="1200" u="none" strike="noStrike">
                          <a:effectLst/>
                          <a:latin typeface="Georgia" panose="02040502050405020303" pitchFamily="18" charset="0"/>
                        </a:rPr>
                        <a:t>Administración Fiscal General</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67.69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98878">
                <a:tc>
                  <a:txBody>
                    <a:bodyPr/>
                    <a:lstStyle/>
                    <a:p>
                      <a:pPr algn="l" rtl="0" fontAlgn="b"/>
                      <a:r>
                        <a:rPr lang="es-MX" sz="1200" u="none" strike="noStrike" dirty="0">
                          <a:effectLst/>
                          <a:latin typeface="Georgia" panose="02040502050405020303" pitchFamily="18" charset="0"/>
                        </a:rPr>
                        <a:t>Comisión Estatal para la Regulación de la Tenencia de la Tierra Urbana y Rústica de Coahuila (</a:t>
                      </a:r>
                      <a:r>
                        <a:rPr lang="es-MX" sz="1200" u="none" strike="noStrike" dirty="0" err="1">
                          <a:effectLst/>
                          <a:latin typeface="Georgia" panose="02040502050405020303" pitchFamily="18" charset="0"/>
                        </a:rPr>
                        <a:t>Certturc</a:t>
                      </a:r>
                      <a:r>
                        <a:rPr lang="es-MX" sz="1200" u="none" strike="noStrike" dirty="0">
                          <a:effectLst/>
                          <a:latin typeface="Georgia" panose="02040502050405020303" pitchFamily="18" charset="0"/>
                        </a:rPr>
                        <a:t>)</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21.3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298878">
                <a:tc>
                  <a:txBody>
                    <a:bodyPr/>
                    <a:lstStyle/>
                    <a:p>
                      <a:pPr algn="l" rtl="0" fontAlgn="b"/>
                      <a:r>
                        <a:rPr lang="es-MX" sz="1200" u="none" strike="noStrike" dirty="0">
                          <a:effectLst/>
                          <a:latin typeface="Georgia" panose="02040502050405020303" pitchFamily="18" charset="0"/>
                        </a:rPr>
                        <a:t>Instituto Estatal de Educación para Adultos (IEEA)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85.85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298878">
                <a:tc>
                  <a:txBody>
                    <a:bodyPr/>
                    <a:lstStyle/>
                    <a:p>
                      <a:pPr algn="l" rtl="0" fontAlgn="ctr"/>
                      <a:r>
                        <a:rPr lang="es-MX" sz="1200" u="none" strike="noStrike">
                          <a:effectLst/>
                          <a:latin typeface="Georgia" panose="02040502050405020303" pitchFamily="18" charset="0"/>
                        </a:rPr>
                        <a:t>Instituto Estatal del Deporte (INEDEC)</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68.71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r h="280726">
                <a:tc>
                  <a:txBody>
                    <a:bodyPr/>
                    <a:lstStyle/>
                    <a:p>
                      <a:pPr algn="l" rtl="0" fontAlgn="b"/>
                      <a:r>
                        <a:rPr lang="es-MX" sz="1200" u="none" strike="noStrike" dirty="0">
                          <a:effectLst/>
                          <a:latin typeface="Georgia" panose="02040502050405020303" pitchFamily="18" charset="0"/>
                        </a:rPr>
                        <a:t>Colegio de Estudios </a:t>
                      </a:r>
                      <a:r>
                        <a:rPr lang="es-MX" sz="1200" u="none" strike="noStrike" dirty="0" smtClean="0">
                          <a:effectLst/>
                          <a:latin typeface="Georgia" panose="02040502050405020303" pitchFamily="18" charset="0"/>
                        </a:rPr>
                        <a:t>Científicos </a:t>
                      </a:r>
                      <a:r>
                        <a:rPr lang="es-MX" sz="1200" u="none" strike="noStrike" dirty="0">
                          <a:effectLst/>
                          <a:latin typeface="Georgia" panose="02040502050405020303" pitchFamily="18" charset="0"/>
                        </a:rPr>
                        <a:t>y </a:t>
                      </a:r>
                      <a:r>
                        <a:rPr lang="es-MX" sz="1200" u="none" strike="noStrike" dirty="0" smtClean="0">
                          <a:effectLst/>
                          <a:latin typeface="Georgia" panose="02040502050405020303" pitchFamily="18" charset="0"/>
                        </a:rPr>
                        <a:t>Tecnológicos </a:t>
                      </a:r>
                      <a:r>
                        <a:rPr lang="es-MX" sz="1200" u="none" strike="noStrike" dirty="0">
                          <a:effectLst/>
                          <a:latin typeface="Georgia" panose="02040502050405020303" pitchFamily="18" charset="0"/>
                        </a:rPr>
                        <a:t>(CECYTEC)</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73.97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8"/>
                  </a:ext>
                </a:extLst>
              </a:tr>
            </a:tbl>
          </a:graphicData>
        </a:graphic>
      </p:graphicFrame>
      <p:graphicFrame>
        <p:nvGraphicFramePr>
          <p:cNvPr id="9" name="Gráfico 8"/>
          <p:cNvGraphicFramePr/>
          <p:nvPr>
            <p:extLst>
              <p:ext uri="{D42A27DB-BD31-4B8C-83A1-F6EECF244321}">
                <p14:modId xmlns:p14="http://schemas.microsoft.com/office/powerpoint/2010/main" val="3983793477"/>
              </p:ext>
            </p:extLst>
          </p:nvPr>
        </p:nvGraphicFramePr>
        <p:xfrm>
          <a:off x="4756297" y="971877"/>
          <a:ext cx="3812349" cy="2547500"/>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691" y="4222085"/>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3301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14</a:t>
            </a:fld>
            <a:endParaRPr lang="es-MX"/>
          </a:p>
        </p:txBody>
      </p:sp>
      <p:sp>
        <p:nvSpPr>
          <p:cNvPr id="4" name="Título 1"/>
          <p:cNvSpPr txBox="1">
            <a:spLocks/>
          </p:cNvSpPr>
          <p:nvPr/>
        </p:nvSpPr>
        <p:spPr>
          <a:xfrm>
            <a:off x="1181528" y="192855"/>
            <a:ext cx="7387118" cy="546885"/>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Organismos Descentralizados		69.38%</a:t>
            </a:r>
            <a:endParaRPr lang="es-MX" dirty="0">
              <a:solidFill>
                <a:schemeClr val="tx1"/>
              </a:solidFill>
              <a:latin typeface="Georgia" panose="02040502050405020303" pitchFamily="18" charset="0"/>
            </a:endParaRPr>
          </a:p>
        </p:txBody>
      </p:sp>
      <p:graphicFrame>
        <p:nvGraphicFramePr>
          <p:cNvPr id="5" name="Google Shape;157;p23"/>
          <p:cNvGraphicFramePr/>
          <p:nvPr>
            <p:extLst>
              <p:ext uri="{D42A27DB-BD31-4B8C-83A1-F6EECF244321}">
                <p14:modId xmlns:p14="http://schemas.microsoft.com/office/powerpoint/2010/main" val="3872014431"/>
              </p:ext>
            </p:extLst>
          </p:nvPr>
        </p:nvGraphicFramePr>
        <p:xfrm>
          <a:off x="1356189" y="1074075"/>
          <a:ext cx="3493213" cy="2877636"/>
        </p:xfrm>
        <a:graphic>
          <a:graphicData uri="http://schemas.openxmlformats.org/drawingml/2006/table">
            <a:tbl>
              <a:tblPr>
                <a:tableStyleId>{8799B23B-EC83-4686-B30A-512413B5E67A}</a:tableStyleId>
              </a:tblPr>
              <a:tblGrid>
                <a:gridCol w="2465798">
                  <a:extLst>
                    <a:ext uri="{9D8B030D-6E8A-4147-A177-3AD203B41FA5}">
                      <a16:colId xmlns:a16="http://schemas.microsoft.com/office/drawing/2014/main" val="20000"/>
                    </a:ext>
                  </a:extLst>
                </a:gridCol>
                <a:gridCol w="1027415">
                  <a:extLst>
                    <a:ext uri="{9D8B030D-6E8A-4147-A177-3AD203B41FA5}">
                      <a16:colId xmlns:a16="http://schemas.microsoft.com/office/drawing/2014/main" val="20001"/>
                    </a:ext>
                  </a:extLst>
                </a:gridCol>
              </a:tblGrid>
              <a:tr h="353829">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1147">
                <a:tc>
                  <a:txBody>
                    <a:bodyPr/>
                    <a:lstStyle/>
                    <a:p>
                      <a:pPr algn="l" rtl="0" fontAlgn="b"/>
                      <a:r>
                        <a:rPr lang="it-IT" sz="1200" u="none" strike="noStrike" dirty="0">
                          <a:effectLst/>
                          <a:latin typeface="Georgia" panose="02040502050405020303" pitchFamily="18" charset="0"/>
                        </a:rPr>
                        <a:t>Centro Cultural Vito Alessio Robles.</a:t>
                      </a:r>
                      <a:endParaRPr lang="it-IT"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73.09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542923">
                <a:tc>
                  <a:txBody>
                    <a:bodyPr/>
                    <a:lstStyle/>
                    <a:p>
                      <a:pPr algn="l" rtl="0" fontAlgn="b"/>
                      <a:r>
                        <a:rPr lang="es-MX" sz="1200" u="none" strike="noStrike" dirty="0">
                          <a:effectLst/>
                          <a:latin typeface="Georgia" panose="02040502050405020303" pitchFamily="18" charset="0"/>
                        </a:rPr>
                        <a:t>Instituto de Desarrollo Docente, Investigación Evaluación Educativa (IDDIEE)</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60.52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542923">
                <a:tc>
                  <a:txBody>
                    <a:bodyPr/>
                    <a:lstStyle/>
                    <a:p>
                      <a:pPr algn="l" rtl="0" fontAlgn="b"/>
                      <a:r>
                        <a:rPr lang="es-MX" sz="1200" u="none" strike="noStrike" dirty="0">
                          <a:effectLst/>
                          <a:latin typeface="Georgia" panose="02040502050405020303" pitchFamily="18" charset="0"/>
                        </a:rPr>
                        <a:t>Instituto de Becas y Créditos Educativos del Estado de Coahuila de Zaragoza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85.67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65037">
                <a:tc>
                  <a:txBody>
                    <a:bodyPr/>
                    <a:lstStyle/>
                    <a:p>
                      <a:pPr algn="l" rtl="0" fontAlgn="b"/>
                      <a:r>
                        <a:rPr lang="es-MX" sz="1200" u="none" strike="noStrike" dirty="0">
                          <a:effectLst/>
                          <a:latin typeface="Georgia" panose="02040502050405020303" pitchFamily="18" charset="0"/>
                        </a:rPr>
                        <a:t>Administración del Patrimonio de la Beneficencia Pública en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50.52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542923">
                <a:tc>
                  <a:txBody>
                    <a:bodyPr/>
                    <a:lstStyle/>
                    <a:p>
                      <a:pPr algn="l" rtl="0" fontAlgn="b"/>
                      <a:r>
                        <a:rPr lang="es-MX" sz="1200" u="none" strike="noStrike" dirty="0">
                          <a:effectLst/>
                          <a:latin typeface="Georgia" panose="02040502050405020303" pitchFamily="18" charset="0"/>
                        </a:rPr>
                        <a:t>Instituto de Servicios, Rehabilitación y Educación Especial e Integral del Estado de Coahuila (ISSREEI)</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92.79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bl>
          </a:graphicData>
        </a:graphic>
      </p:graphicFrame>
      <p:pic>
        <p:nvPicPr>
          <p:cNvPr id="6"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8" y="42615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Google Shape;157;p23"/>
          <p:cNvGraphicFramePr/>
          <p:nvPr>
            <p:extLst>
              <p:ext uri="{D42A27DB-BD31-4B8C-83A1-F6EECF244321}">
                <p14:modId xmlns:p14="http://schemas.microsoft.com/office/powerpoint/2010/main" val="1784708075"/>
              </p:ext>
            </p:extLst>
          </p:nvPr>
        </p:nvGraphicFramePr>
        <p:xfrm>
          <a:off x="5157626" y="1074075"/>
          <a:ext cx="3184990" cy="2877636"/>
        </p:xfrm>
        <a:graphic>
          <a:graphicData uri="http://schemas.openxmlformats.org/drawingml/2006/table">
            <a:tbl>
              <a:tblPr>
                <a:tableStyleId>{8799B23B-EC83-4686-B30A-512413B5E67A}</a:tableStyleId>
              </a:tblPr>
              <a:tblGrid>
                <a:gridCol w="2167848">
                  <a:extLst>
                    <a:ext uri="{9D8B030D-6E8A-4147-A177-3AD203B41FA5}">
                      <a16:colId xmlns:a16="http://schemas.microsoft.com/office/drawing/2014/main" val="20000"/>
                    </a:ext>
                  </a:extLst>
                </a:gridCol>
                <a:gridCol w="1017142">
                  <a:extLst>
                    <a:ext uri="{9D8B030D-6E8A-4147-A177-3AD203B41FA5}">
                      <a16:colId xmlns:a16="http://schemas.microsoft.com/office/drawing/2014/main" val="20001"/>
                    </a:ext>
                  </a:extLst>
                </a:gridCol>
              </a:tblGrid>
              <a:tr h="355512">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410752">
                <a:tc>
                  <a:txBody>
                    <a:bodyPr/>
                    <a:lstStyle/>
                    <a:p>
                      <a:pPr algn="l" rtl="0" fontAlgn="b"/>
                      <a:r>
                        <a:rPr lang="es-MX" sz="1200" u="none" strike="noStrike" dirty="0">
                          <a:effectLst/>
                          <a:latin typeface="Georgia" panose="02040502050405020303" pitchFamily="18" charset="0"/>
                        </a:rPr>
                        <a:t>Comisión Estatal de Aguas y Saneamiento (CEAS)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80.77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413644">
                <a:tc>
                  <a:txBody>
                    <a:bodyPr/>
                    <a:lstStyle/>
                    <a:p>
                      <a:pPr algn="l" rtl="0" fontAlgn="b"/>
                      <a:r>
                        <a:rPr lang="es-MX" sz="1200" u="none" strike="noStrike" dirty="0">
                          <a:effectLst/>
                          <a:latin typeface="Georgia" panose="02040502050405020303" pitchFamily="18" charset="0"/>
                        </a:rPr>
                        <a:t>Servicios Estatales Aeroportuarios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31.62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595993">
                <a:tc>
                  <a:txBody>
                    <a:bodyPr/>
                    <a:lstStyle/>
                    <a:p>
                      <a:pPr algn="l" rtl="0" fontAlgn="b"/>
                      <a:r>
                        <a:rPr lang="es-MX" sz="1200" u="none" strike="noStrike" dirty="0">
                          <a:effectLst/>
                          <a:latin typeface="Georgia" panose="02040502050405020303" pitchFamily="18" charset="0"/>
                        </a:rPr>
                        <a:t>Instituto de Capacitación para el Trabajo (ICATEC)</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63.59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446129">
                <a:tc>
                  <a:txBody>
                    <a:bodyPr/>
                    <a:lstStyle/>
                    <a:p>
                      <a:pPr algn="l" rtl="0" fontAlgn="b"/>
                      <a:r>
                        <a:rPr lang="es-MX" sz="1200" u="none" strike="noStrike" dirty="0">
                          <a:effectLst/>
                          <a:latin typeface="Georgia" panose="02040502050405020303" pitchFamily="18" charset="0"/>
                        </a:rPr>
                        <a:t>Comisión Estatal de Atención  Victimas</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80.19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655606">
                <a:tc>
                  <a:txBody>
                    <a:bodyPr/>
                    <a:lstStyle/>
                    <a:p>
                      <a:pPr algn="l" rtl="0" fontAlgn="b"/>
                      <a:r>
                        <a:rPr lang="es-MX" sz="1200" u="none" strike="noStrike" dirty="0">
                          <a:effectLst/>
                          <a:latin typeface="Georgia" panose="02040502050405020303" pitchFamily="18" charset="0"/>
                        </a:rPr>
                        <a:t>Coordinación General de Comunicación e Imagen Institucional </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52.44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33301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1802" y="172306"/>
            <a:ext cx="7438490" cy="536611"/>
          </a:xfrm>
          <a:ln>
            <a:solidFill>
              <a:srgbClr val="D119AA"/>
            </a:solidFill>
          </a:ln>
        </p:spPr>
        <p:txBody>
          <a:bodyPr/>
          <a:lstStyle/>
          <a:p>
            <a:r>
              <a:rPr lang="es-MX" dirty="0" smtClean="0">
                <a:solidFill>
                  <a:schemeClr val="tx1"/>
                </a:solidFill>
                <a:latin typeface="Georgia" panose="02040502050405020303" pitchFamily="18" charset="0"/>
              </a:rPr>
              <a:t>Universidades				59.31%</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15</a:t>
            </a:fld>
            <a:endParaRPr lang="es-MX"/>
          </a:p>
        </p:txBody>
      </p:sp>
      <p:graphicFrame>
        <p:nvGraphicFramePr>
          <p:cNvPr id="4" name="Google Shape;157;p23"/>
          <p:cNvGraphicFramePr/>
          <p:nvPr>
            <p:extLst>
              <p:ext uri="{D42A27DB-BD31-4B8C-83A1-F6EECF244321}">
                <p14:modId xmlns:p14="http://schemas.microsoft.com/office/powerpoint/2010/main" val="2614025988"/>
              </p:ext>
            </p:extLst>
          </p:nvPr>
        </p:nvGraphicFramePr>
        <p:xfrm>
          <a:off x="1304816" y="1191801"/>
          <a:ext cx="3030877" cy="3077973"/>
        </p:xfrm>
        <a:graphic>
          <a:graphicData uri="http://schemas.openxmlformats.org/drawingml/2006/table">
            <a:tbl>
              <a:tblPr>
                <a:tableStyleId>{8799B23B-EC83-4686-B30A-512413B5E67A}</a:tableStyleId>
              </a:tblPr>
              <a:tblGrid>
                <a:gridCol w="2044559">
                  <a:extLst>
                    <a:ext uri="{9D8B030D-6E8A-4147-A177-3AD203B41FA5}">
                      <a16:colId xmlns:a16="http://schemas.microsoft.com/office/drawing/2014/main" val="20000"/>
                    </a:ext>
                  </a:extLst>
                </a:gridCol>
                <a:gridCol w="986318">
                  <a:extLst>
                    <a:ext uri="{9D8B030D-6E8A-4147-A177-3AD203B41FA5}">
                      <a16:colId xmlns:a16="http://schemas.microsoft.com/office/drawing/2014/main" val="20001"/>
                    </a:ext>
                  </a:extLst>
                </a:gridCol>
              </a:tblGrid>
              <a:tr h="353829">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1147">
                <a:tc>
                  <a:txBody>
                    <a:bodyPr/>
                    <a:lstStyle/>
                    <a:p>
                      <a:pPr algn="l" rtl="0" fontAlgn="b"/>
                      <a:r>
                        <a:rPr lang="es-MX" sz="1100" u="none" strike="noStrike">
                          <a:effectLst/>
                          <a:latin typeface="Georgia" panose="02040502050405020303" pitchFamily="18" charset="0"/>
                        </a:rPr>
                        <a:t>Universidad Autonoma de Coahuila </a:t>
                      </a:r>
                      <a:endParaRPr lang="es-MX" sz="11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68.86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542923">
                <a:tc>
                  <a:txBody>
                    <a:bodyPr/>
                    <a:lstStyle/>
                    <a:p>
                      <a:pPr algn="l" rtl="0" fontAlgn="b"/>
                      <a:r>
                        <a:rPr lang="es-MX" sz="1200" u="none" strike="noStrike">
                          <a:effectLst/>
                          <a:latin typeface="Georgia" panose="02040502050405020303" pitchFamily="18" charset="0"/>
                        </a:rPr>
                        <a:t>Universidad Tecnológica de Torreón</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76.7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542923">
                <a:tc>
                  <a:txBody>
                    <a:bodyPr/>
                    <a:lstStyle/>
                    <a:p>
                      <a:pPr algn="l" rtl="0" fontAlgn="b"/>
                      <a:r>
                        <a:rPr lang="pt-BR" sz="1200" u="none" strike="noStrike">
                          <a:effectLst/>
                          <a:latin typeface="Georgia" panose="02040502050405020303" pitchFamily="18" charset="0"/>
                        </a:rPr>
                        <a:t>Instituto Tecnológico Superior de Monclova</a:t>
                      </a:r>
                      <a:endParaRPr lang="pt-BR"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51.21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65037">
                <a:tc>
                  <a:txBody>
                    <a:bodyPr/>
                    <a:lstStyle/>
                    <a:p>
                      <a:pPr algn="l" rtl="0" fontAlgn="b"/>
                      <a:r>
                        <a:rPr lang="es-MX" sz="1200" u="none" strike="noStrike">
                          <a:effectLst/>
                          <a:latin typeface="Georgia" panose="02040502050405020303" pitchFamily="18" charset="0"/>
                        </a:rPr>
                        <a:t>Universidad Tecnológica de la Región Carbonifera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26.29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542923">
                <a:tc>
                  <a:txBody>
                    <a:bodyPr/>
                    <a:lstStyle/>
                    <a:p>
                      <a:pPr algn="l" rtl="0" fontAlgn="b"/>
                      <a:r>
                        <a:rPr lang="es-MX" sz="1200" u="none" strike="noStrike">
                          <a:effectLst/>
                          <a:latin typeface="Georgia" panose="02040502050405020303" pitchFamily="18" charset="0"/>
                        </a:rPr>
                        <a:t>Universidad Tecnológica de Coahuila</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50.52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65037">
                <a:tc>
                  <a:txBody>
                    <a:bodyPr/>
                    <a:lstStyle/>
                    <a:p>
                      <a:pPr algn="l" rtl="0" fontAlgn="b"/>
                      <a:r>
                        <a:rPr lang="es-MX" sz="1200" u="none" strike="noStrike" dirty="0">
                          <a:effectLst/>
                          <a:latin typeface="Georgia" panose="02040502050405020303" pitchFamily="18" charset="0"/>
                        </a:rPr>
                        <a:t>Universidad Tecnológica del Norte de Coahuila</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82.25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8" name="Gráfico 7"/>
          <p:cNvGraphicFramePr/>
          <p:nvPr>
            <p:extLst>
              <p:ext uri="{D42A27DB-BD31-4B8C-83A1-F6EECF244321}">
                <p14:modId xmlns:p14="http://schemas.microsoft.com/office/powerpoint/2010/main" val="3260999950"/>
              </p:ext>
            </p:extLst>
          </p:nvPr>
        </p:nvGraphicFramePr>
        <p:xfrm>
          <a:off x="4426688" y="1191801"/>
          <a:ext cx="4079359" cy="2412636"/>
        </p:xfrm>
        <a:graphic>
          <a:graphicData uri="http://schemas.openxmlformats.org/drawingml/2006/chart">
            <c:chart xmlns:c="http://schemas.openxmlformats.org/drawingml/2006/chart" xmlns:r="http://schemas.openxmlformats.org/officeDocument/2006/relationships" r:id="rId2"/>
          </a:graphicData>
        </a:graphic>
      </p:graphicFrame>
      <p:pic>
        <p:nvPicPr>
          <p:cNvPr id="9"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1515" y="42615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1705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529" y="154113"/>
            <a:ext cx="7407668" cy="523982"/>
          </a:xfrm>
          <a:noFill/>
          <a:ln>
            <a:solidFill>
              <a:srgbClr val="D119AA"/>
            </a:solidFill>
          </a:ln>
        </p:spPr>
        <p:txBody>
          <a:bodyPr/>
          <a:lstStyle/>
          <a:p>
            <a:r>
              <a:rPr lang="es-MX" dirty="0" smtClean="0">
                <a:solidFill>
                  <a:schemeClr val="tx1"/>
                </a:solidFill>
                <a:latin typeface="Georgia" panose="02040502050405020303" pitchFamily="18" charset="0"/>
              </a:rPr>
              <a:t>Municipios					42.28%</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16</a:t>
            </a:fld>
            <a:endParaRPr lang="es-MX"/>
          </a:p>
        </p:txBody>
      </p:sp>
      <p:graphicFrame>
        <p:nvGraphicFramePr>
          <p:cNvPr id="4" name="Google Shape;157;p23"/>
          <p:cNvGraphicFramePr/>
          <p:nvPr>
            <p:extLst>
              <p:ext uri="{D42A27DB-BD31-4B8C-83A1-F6EECF244321}">
                <p14:modId xmlns:p14="http://schemas.microsoft.com/office/powerpoint/2010/main" val="2014285737"/>
              </p:ext>
            </p:extLst>
          </p:nvPr>
        </p:nvGraphicFramePr>
        <p:xfrm>
          <a:off x="1479479" y="1250873"/>
          <a:ext cx="2568539" cy="2096486"/>
        </p:xfrm>
        <a:graphic>
          <a:graphicData uri="http://schemas.openxmlformats.org/drawingml/2006/table">
            <a:tbl>
              <a:tblPr>
                <a:tableStyleId>{8799B23B-EC83-4686-B30A-512413B5E67A}</a:tableStyleId>
              </a:tblPr>
              <a:tblGrid>
                <a:gridCol w="1469204">
                  <a:extLst>
                    <a:ext uri="{9D8B030D-6E8A-4147-A177-3AD203B41FA5}">
                      <a16:colId xmlns:a16="http://schemas.microsoft.com/office/drawing/2014/main" val="20000"/>
                    </a:ext>
                  </a:extLst>
                </a:gridCol>
                <a:gridCol w="1099335">
                  <a:extLst>
                    <a:ext uri="{9D8B030D-6E8A-4147-A177-3AD203B41FA5}">
                      <a16:colId xmlns:a16="http://schemas.microsoft.com/office/drawing/2014/main" val="20001"/>
                    </a:ext>
                  </a:extLst>
                </a:gridCol>
              </a:tblGrid>
              <a:tr h="346568">
                <a:tc>
                  <a:txBody>
                    <a:bodyPr/>
                    <a:lstStyle/>
                    <a:p>
                      <a:pPr marL="0" lvl="0" indent="0" algn="l" rtl="0">
                        <a:spcBef>
                          <a:spcPts val="0"/>
                        </a:spcBef>
                        <a:spcAft>
                          <a:spcPts val="0"/>
                        </a:spcAft>
                        <a:buNone/>
                      </a:pP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85172">
                <a:tc>
                  <a:txBody>
                    <a:bodyPr/>
                    <a:lstStyle/>
                    <a:p>
                      <a:pPr algn="l" rtl="0" fontAlgn="ctr"/>
                      <a:r>
                        <a:rPr lang="es-MX" sz="1200" u="none" strike="noStrike">
                          <a:effectLst/>
                          <a:latin typeface="Georgia" panose="02040502050405020303" pitchFamily="18" charset="0"/>
                        </a:rPr>
                        <a:t>Torreón</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42.12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74960">
                <a:tc>
                  <a:txBody>
                    <a:bodyPr/>
                    <a:lstStyle/>
                    <a:p>
                      <a:pPr algn="l" rtl="0" fontAlgn="ctr"/>
                      <a:r>
                        <a:rPr lang="es-MX" sz="1200" u="none" strike="noStrike">
                          <a:effectLst/>
                          <a:latin typeface="Georgia" panose="02040502050405020303" pitchFamily="18" charset="0"/>
                        </a:rPr>
                        <a:t>Escobedo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29.95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77435">
                <a:tc>
                  <a:txBody>
                    <a:bodyPr/>
                    <a:lstStyle/>
                    <a:p>
                      <a:pPr algn="l" rtl="0" fontAlgn="ctr"/>
                      <a:r>
                        <a:rPr lang="es-MX" sz="1200" u="none" strike="noStrike">
                          <a:effectLst/>
                          <a:latin typeface="Georgia" panose="02040502050405020303" pitchFamily="18" charset="0"/>
                        </a:rPr>
                        <a:t>Matamoros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68.37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67128">
                <a:tc>
                  <a:txBody>
                    <a:bodyPr/>
                    <a:lstStyle/>
                    <a:p>
                      <a:pPr algn="l" rtl="0" fontAlgn="ctr"/>
                      <a:r>
                        <a:rPr lang="es-MX" sz="1200" u="none" strike="noStrike">
                          <a:effectLst/>
                          <a:latin typeface="Georgia" panose="02040502050405020303" pitchFamily="18" charset="0"/>
                        </a:rPr>
                        <a:t>Monclova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22.17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7677">
                <a:tc>
                  <a:txBody>
                    <a:bodyPr/>
                    <a:lstStyle/>
                    <a:p>
                      <a:pPr algn="l" rtl="0" fontAlgn="ctr"/>
                      <a:r>
                        <a:rPr lang="es-MX" sz="1200" u="none" strike="noStrike">
                          <a:effectLst/>
                          <a:latin typeface="Georgia" panose="02040502050405020303" pitchFamily="18" charset="0"/>
                        </a:rPr>
                        <a:t>Parras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13.43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57546">
                <a:tc>
                  <a:txBody>
                    <a:bodyPr/>
                    <a:lstStyle/>
                    <a:p>
                      <a:pPr algn="l" rtl="0" fontAlgn="ctr"/>
                      <a:r>
                        <a:rPr lang="es-MX" sz="1200" u="none" strike="noStrike" dirty="0">
                          <a:effectLst/>
                          <a:latin typeface="Georgia" panose="02040502050405020303" pitchFamily="18" charset="0"/>
                        </a:rPr>
                        <a:t>Piedras Negras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78.14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9" name="Gráfico 8"/>
          <p:cNvGraphicFramePr/>
          <p:nvPr>
            <p:extLst>
              <p:ext uri="{D42A27DB-BD31-4B8C-83A1-F6EECF244321}">
                <p14:modId xmlns:p14="http://schemas.microsoft.com/office/powerpoint/2010/main" val="1166794114"/>
              </p:ext>
            </p:extLst>
          </p:nvPr>
        </p:nvGraphicFramePr>
        <p:xfrm>
          <a:off x="4719262" y="1250873"/>
          <a:ext cx="3561708" cy="248634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529" y="40647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1400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17</a:t>
            </a:fld>
            <a:endParaRPr lang="es-MX"/>
          </a:p>
        </p:txBody>
      </p:sp>
      <p:graphicFrame>
        <p:nvGraphicFramePr>
          <p:cNvPr id="4" name="Google Shape;157;p23"/>
          <p:cNvGraphicFramePr/>
          <p:nvPr>
            <p:extLst>
              <p:ext uri="{D42A27DB-BD31-4B8C-83A1-F6EECF244321}">
                <p14:modId xmlns:p14="http://schemas.microsoft.com/office/powerpoint/2010/main" val="3613520846"/>
              </p:ext>
            </p:extLst>
          </p:nvPr>
        </p:nvGraphicFramePr>
        <p:xfrm>
          <a:off x="3601093" y="1323166"/>
          <a:ext cx="2568539" cy="2096486"/>
        </p:xfrm>
        <a:graphic>
          <a:graphicData uri="http://schemas.openxmlformats.org/drawingml/2006/table">
            <a:tbl>
              <a:tblPr>
                <a:tableStyleId>{8799B23B-EC83-4686-B30A-512413B5E67A}</a:tableStyleId>
              </a:tblPr>
              <a:tblGrid>
                <a:gridCol w="1469204">
                  <a:extLst>
                    <a:ext uri="{9D8B030D-6E8A-4147-A177-3AD203B41FA5}">
                      <a16:colId xmlns:a16="http://schemas.microsoft.com/office/drawing/2014/main" val="20000"/>
                    </a:ext>
                  </a:extLst>
                </a:gridCol>
                <a:gridCol w="1099335">
                  <a:extLst>
                    <a:ext uri="{9D8B030D-6E8A-4147-A177-3AD203B41FA5}">
                      <a16:colId xmlns:a16="http://schemas.microsoft.com/office/drawing/2014/main" val="20001"/>
                    </a:ext>
                  </a:extLst>
                </a:gridCol>
              </a:tblGrid>
              <a:tr h="346568">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dirty="0" smtClean="0">
                          <a:latin typeface="Georgia" panose="02040502050405020303" pitchFamily="18" charset="0"/>
                          <a:sym typeface="Georgia"/>
                        </a:rPr>
                        <a:t>Trimestre</a:t>
                      </a:r>
                      <a:endParaRPr sz="1100" dirty="0">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85172">
                <a:tc>
                  <a:txBody>
                    <a:bodyPr/>
                    <a:lstStyle/>
                    <a:p>
                      <a:pPr algn="l" rtl="0" fontAlgn="ctr"/>
                      <a:r>
                        <a:rPr lang="es-MX" sz="1200" u="none" strike="noStrike">
                          <a:effectLst/>
                          <a:latin typeface="Georgia" panose="02040502050405020303" pitchFamily="18" charset="0"/>
                        </a:rPr>
                        <a:t>General Cepeda</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23.11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74960">
                <a:tc>
                  <a:txBody>
                    <a:bodyPr/>
                    <a:lstStyle/>
                    <a:p>
                      <a:pPr algn="l" rtl="0" fontAlgn="ctr"/>
                      <a:r>
                        <a:rPr lang="es-MX" sz="1200" u="none" strike="noStrike">
                          <a:effectLst/>
                          <a:latin typeface="Georgia" panose="02040502050405020303" pitchFamily="18" charset="0"/>
                        </a:rPr>
                        <a:t>Progreso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38.25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77435">
                <a:tc>
                  <a:txBody>
                    <a:bodyPr/>
                    <a:lstStyle/>
                    <a:p>
                      <a:pPr algn="l" rtl="0" fontAlgn="ctr"/>
                      <a:r>
                        <a:rPr lang="es-MX" sz="1200" u="none" strike="noStrike">
                          <a:effectLst/>
                          <a:latin typeface="Georgia" panose="02040502050405020303" pitchFamily="18" charset="0"/>
                        </a:rPr>
                        <a:t>Ramos Arizpe</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40.42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67128">
                <a:tc>
                  <a:txBody>
                    <a:bodyPr/>
                    <a:lstStyle/>
                    <a:p>
                      <a:pPr algn="l" rtl="0" fontAlgn="ctr"/>
                      <a:r>
                        <a:rPr lang="es-MX" sz="1200" u="none" strike="noStrike">
                          <a:effectLst/>
                          <a:latin typeface="Georgia" panose="02040502050405020303" pitchFamily="18" charset="0"/>
                        </a:rPr>
                        <a:t>Saltillo</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81.94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287677">
                <a:tc>
                  <a:txBody>
                    <a:bodyPr/>
                    <a:lstStyle/>
                    <a:p>
                      <a:pPr algn="l" rtl="0" fontAlgn="ctr"/>
                      <a:r>
                        <a:rPr lang="es-MX" sz="1200" u="none" strike="noStrike">
                          <a:effectLst/>
                          <a:latin typeface="Georgia" panose="02040502050405020303" pitchFamily="18" charset="0"/>
                        </a:rPr>
                        <a:t>San Juan de Sabinas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54.37</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57546">
                <a:tc>
                  <a:txBody>
                    <a:bodyPr/>
                    <a:lstStyle/>
                    <a:p>
                      <a:pPr algn="l" rtl="0" fontAlgn="ctr"/>
                      <a:r>
                        <a:rPr lang="es-MX" sz="1200" u="none" strike="noStrike" dirty="0">
                          <a:effectLst/>
                          <a:latin typeface="Georgia" panose="02040502050405020303" pitchFamily="18" charset="0"/>
                        </a:rPr>
                        <a:t>San Pedro</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15.11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bl>
          </a:graphicData>
        </a:graphic>
      </p:graphicFrame>
      <p:sp>
        <p:nvSpPr>
          <p:cNvPr id="5" name="Título 1"/>
          <p:cNvSpPr>
            <a:spLocks noGrp="1"/>
          </p:cNvSpPr>
          <p:nvPr>
            <p:ph type="title"/>
          </p:nvPr>
        </p:nvSpPr>
        <p:spPr>
          <a:xfrm>
            <a:off x="1181529" y="154113"/>
            <a:ext cx="7407668" cy="523982"/>
          </a:xfrm>
          <a:ln>
            <a:solidFill>
              <a:srgbClr val="D119AA"/>
            </a:solidFill>
          </a:ln>
        </p:spPr>
        <p:txBody>
          <a:bodyPr/>
          <a:lstStyle/>
          <a:p>
            <a:r>
              <a:rPr lang="es-MX" dirty="0" smtClean="0">
                <a:solidFill>
                  <a:schemeClr val="tx1"/>
                </a:solidFill>
                <a:latin typeface="Georgia" panose="02040502050405020303" pitchFamily="18" charset="0"/>
              </a:rPr>
              <a:t>Municipios					42.28%</a:t>
            </a:r>
            <a:endParaRPr lang="es-MX" dirty="0">
              <a:solidFill>
                <a:schemeClr val="tx1"/>
              </a:solidFill>
              <a:latin typeface="Georgia" panose="02040502050405020303" pitchFamily="18" charset="0"/>
            </a:endParaRPr>
          </a:p>
        </p:txBody>
      </p:sp>
      <p:pic>
        <p:nvPicPr>
          <p:cNvPr id="11"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1529" y="40647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7584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1494" y="174661"/>
            <a:ext cx="7387976" cy="513708"/>
          </a:xfrm>
          <a:ln>
            <a:solidFill>
              <a:srgbClr val="D119AA"/>
            </a:solidFill>
          </a:ln>
        </p:spPr>
        <p:txBody>
          <a:bodyPr/>
          <a:lstStyle/>
          <a:p>
            <a:r>
              <a:rPr lang="es-MX" dirty="0" smtClean="0">
                <a:solidFill>
                  <a:schemeClr val="tx1"/>
                </a:solidFill>
                <a:latin typeface="Georgia" panose="02040502050405020303" pitchFamily="18" charset="0"/>
              </a:rPr>
              <a:t>Organismos Autónomos</a:t>
            </a:r>
            <a:r>
              <a:rPr lang="es-MX" dirty="0" smtClean="0">
                <a:solidFill>
                  <a:schemeClr val="tx1"/>
                </a:solidFill>
              </a:rPr>
              <a:t>			</a:t>
            </a:r>
            <a:r>
              <a:rPr lang="es-MX" dirty="0" smtClean="0">
                <a:solidFill>
                  <a:schemeClr val="tx1"/>
                </a:solidFill>
                <a:latin typeface="Georgia" panose="02040502050405020303" pitchFamily="18" charset="0"/>
              </a:rPr>
              <a:t>86.63%</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18</a:t>
            </a:fld>
            <a:endParaRPr lang="es-MX"/>
          </a:p>
        </p:txBody>
      </p:sp>
      <p:graphicFrame>
        <p:nvGraphicFramePr>
          <p:cNvPr id="4" name="Google Shape;157;p23"/>
          <p:cNvGraphicFramePr/>
          <p:nvPr>
            <p:extLst>
              <p:ext uri="{D42A27DB-BD31-4B8C-83A1-F6EECF244321}">
                <p14:modId xmlns:p14="http://schemas.microsoft.com/office/powerpoint/2010/main" val="2210066463"/>
              </p:ext>
            </p:extLst>
          </p:nvPr>
        </p:nvGraphicFramePr>
        <p:xfrm>
          <a:off x="1479479" y="1250873"/>
          <a:ext cx="2568539" cy="2021063"/>
        </p:xfrm>
        <a:graphic>
          <a:graphicData uri="http://schemas.openxmlformats.org/drawingml/2006/table">
            <a:tbl>
              <a:tblPr>
                <a:tableStyleId>{8799B23B-EC83-4686-B30A-512413B5E67A}</a:tableStyleId>
              </a:tblPr>
              <a:tblGrid>
                <a:gridCol w="1469204">
                  <a:extLst>
                    <a:ext uri="{9D8B030D-6E8A-4147-A177-3AD203B41FA5}">
                      <a16:colId xmlns:a16="http://schemas.microsoft.com/office/drawing/2014/main" val="20000"/>
                    </a:ext>
                  </a:extLst>
                </a:gridCol>
                <a:gridCol w="1099335">
                  <a:extLst>
                    <a:ext uri="{9D8B030D-6E8A-4147-A177-3AD203B41FA5}">
                      <a16:colId xmlns:a16="http://schemas.microsoft.com/office/drawing/2014/main" val="20001"/>
                    </a:ext>
                  </a:extLst>
                </a:gridCol>
              </a:tblGrid>
              <a:tr h="346568">
                <a:tc>
                  <a:txBody>
                    <a:bodyPr/>
                    <a:lstStyle/>
                    <a:p>
                      <a:pPr marL="0" lvl="0" indent="0" algn="l" rtl="0">
                        <a:spcBef>
                          <a:spcPts val="0"/>
                        </a:spcBef>
                        <a:spcAft>
                          <a:spcPts val="0"/>
                        </a:spcAft>
                        <a:buNone/>
                      </a:pP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85172">
                <a:tc>
                  <a:txBody>
                    <a:bodyPr/>
                    <a:lstStyle/>
                    <a:p>
                      <a:pPr algn="l" rtl="0" fontAlgn="b"/>
                      <a:r>
                        <a:rPr lang="es-MX" sz="1200" u="none" strike="noStrike" dirty="0">
                          <a:effectLst/>
                          <a:latin typeface="Georgia" panose="02040502050405020303" pitchFamily="18" charset="0"/>
                        </a:rPr>
                        <a:t>Instituto Coahuilense de Acceso a la Información (ICAI)</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85.59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74960">
                <a:tc>
                  <a:txBody>
                    <a:bodyPr/>
                    <a:lstStyle/>
                    <a:p>
                      <a:pPr algn="l" rtl="0" fontAlgn="b"/>
                      <a:r>
                        <a:rPr lang="es-MX" sz="1200" u="none" strike="noStrike">
                          <a:effectLst/>
                          <a:latin typeface="Georgia" panose="02040502050405020303" pitchFamily="18" charset="0"/>
                        </a:rPr>
                        <a:t>Comisión de Derechos Humanos del Estado de Coahuila (CDHEC)</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95.41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77435">
                <a:tc>
                  <a:txBody>
                    <a:bodyPr/>
                    <a:lstStyle/>
                    <a:p>
                      <a:pPr algn="l" rtl="0" fontAlgn="b"/>
                      <a:r>
                        <a:rPr lang="es-MX" sz="1200" u="none" strike="noStrike" dirty="0">
                          <a:effectLst/>
                          <a:latin typeface="Georgia" panose="02040502050405020303" pitchFamily="18" charset="0"/>
                        </a:rPr>
                        <a:t>Instituto Estatal Electoral (IEC)</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78.88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bl>
          </a:graphicData>
        </a:graphic>
      </p:graphicFrame>
      <p:graphicFrame>
        <p:nvGraphicFramePr>
          <p:cNvPr id="8" name="Gráfico 7"/>
          <p:cNvGraphicFramePr/>
          <p:nvPr>
            <p:extLst>
              <p:ext uri="{D42A27DB-BD31-4B8C-83A1-F6EECF244321}">
                <p14:modId xmlns:p14="http://schemas.microsoft.com/office/powerpoint/2010/main" val="2486130162"/>
              </p:ext>
            </p:extLst>
          </p:nvPr>
        </p:nvGraphicFramePr>
        <p:xfrm>
          <a:off x="4318572" y="1438382"/>
          <a:ext cx="3859658" cy="2537717"/>
        </p:xfrm>
        <a:graphic>
          <a:graphicData uri="http://schemas.openxmlformats.org/drawingml/2006/chart">
            <c:chart xmlns:c="http://schemas.openxmlformats.org/drawingml/2006/chart" xmlns:r="http://schemas.openxmlformats.org/officeDocument/2006/relationships" r:id="rId2"/>
          </a:graphicData>
        </a:graphic>
      </p:graphicFrame>
      <p:pic>
        <p:nvPicPr>
          <p:cNvPr id="9"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529" y="40647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9211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529" y="203128"/>
            <a:ext cx="7397392" cy="526337"/>
          </a:xfrm>
          <a:ln>
            <a:solidFill>
              <a:srgbClr val="D119AA"/>
            </a:solidFill>
          </a:ln>
        </p:spPr>
        <p:txBody>
          <a:bodyPr/>
          <a:lstStyle/>
          <a:p>
            <a:r>
              <a:rPr lang="es-MX" dirty="0" smtClean="0">
                <a:solidFill>
                  <a:schemeClr val="tx1"/>
                </a:solidFill>
                <a:latin typeface="Georgia" panose="02040502050405020303" pitchFamily="18" charset="0"/>
              </a:rPr>
              <a:t>SIMAS					69.88%</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19</a:t>
            </a:fld>
            <a:endParaRPr lang="es-MX"/>
          </a:p>
        </p:txBody>
      </p:sp>
      <p:graphicFrame>
        <p:nvGraphicFramePr>
          <p:cNvPr id="4" name="Google Shape;157;p23"/>
          <p:cNvGraphicFramePr/>
          <p:nvPr>
            <p:extLst>
              <p:ext uri="{D42A27DB-BD31-4B8C-83A1-F6EECF244321}">
                <p14:modId xmlns:p14="http://schemas.microsoft.com/office/powerpoint/2010/main" val="2154512787"/>
              </p:ext>
            </p:extLst>
          </p:nvPr>
        </p:nvGraphicFramePr>
        <p:xfrm>
          <a:off x="1325366" y="1343340"/>
          <a:ext cx="3030876" cy="1484473"/>
        </p:xfrm>
        <a:graphic>
          <a:graphicData uri="http://schemas.openxmlformats.org/drawingml/2006/table">
            <a:tbl>
              <a:tblPr>
                <a:tableStyleId>{8799B23B-EC83-4686-B30A-512413B5E67A}</a:tableStyleId>
              </a:tblPr>
              <a:tblGrid>
                <a:gridCol w="1982912">
                  <a:extLst>
                    <a:ext uri="{9D8B030D-6E8A-4147-A177-3AD203B41FA5}">
                      <a16:colId xmlns:a16="http://schemas.microsoft.com/office/drawing/2014/main" val="20000"/>
                    </a:ext>
                  </a:extLst>
                </a:gridCol>
                <a:gridCol w="1047964">
                  <a:extLst>
                    <a:ext uri="{9D8B030D-6E8A-4147-A177-3AD203B41FA5}">
                      <a16:colId xmlns:a16="http://schemas.microsoft.com/office/drawing/2014/main" val="20001"/>
                    </a:ext>
                  </a:extLst>
                </a:gridCol>
              </a:tblGrid>
              <a:tr h="346568">
                <a:tc>
                  <a:txBody>
                    <a:bodyPr/>
                    <a:lstStyle/>
                    <a:p>
                      <a:pPr marL="0" lvl="0" indent="0" algn="l" rtl="0">
                        <a:spcBef>
                          <a:spcPts val="0"/>
                        </a:spcBef>
                        <a:spcAft>
                          <a:spcPts val="0"/>
                        </a:spcAft>
                        <a:buNone/>
                      </a:pPr>
                      <a:endParaRPr sz="1100" b="1" dirty="0">
                        <a:solidFill>
                          <a:schemeClr val="bg1"/>
                        </a:solidFill>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85172">
                <a:tc>
                  <a:txBody>
                    <a:bodyPr/>
                    <a:lstStyle/>
                    <a:p>
                      <a:pPr algn="l" rtl="0" fontAlgn="ctr"/>
                      <a:r>
                        <a:rPr lang="es-MX" sz="1200" u="none" strike="noStrike" dirty="0">
                          <a:effectLst/>
                          <a:latin typeface="Georgia" panose="02040502050405020303" pitchFamily="18" charset="0"/>
                        </a:rPr>
                        <a:t>SIMAS Monclova-Frontera </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53.98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297863">
                <a:tc>
                  <a:txBody>
                    <a:bodyPr/>
                    <a:lstStyle/>
                    <a:p>
                      <a:pPr algn="l" rtl="0" fontAlgn="ctr"/>
                      <a:r>
                        <a:rPr lang="es-MX" sz="1200" u="none" strike="noStrike">
                          <a:effectLst/>
                          <a:latin typeface="Georgia" panose="02040502050405020303" pitchFamily="18" charset="0"/>
                        </a:rPr>
                        <a:t>SIMAS Torreón </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46.49</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77435">
                <a:tc>
                  <a:txBody>
                    <a:bodyPr/>
                    <a:lstStyle/>
                    <a:p>
                      <a:pPr algn="l" rtl="0" fontAlgn="ctr"/>
                      <a:r>
                        <a:rPr lang="es-MX" sz="1200" u="none" strike="noStrike">
                          <a:effectLst/>
                          <a:latin typeface="Georgia" panose="02040502050405020303" pitchFamily="18" charset="0"/>
                        </a:rPr>
                        <a:t>SIMAS Sabinas</a:t>
                      </a:r>
                      <a:endParaRPr lang="es-MX" sz="1200" b="0" i="0" u="none" strike="noStrike">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88.6</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277435">
                <a:tc>
                  <a:txBody>
                    <a:bodyPr/>
                    <a:lstStyle/>
                    <a:p>
                      <a:pPr algn="l" rtl="0" fontAlgn="ctr"/>
                      <a:r>
                        <a:rPr lang="es-MX" sz="1200" u="none" strike="noStrike" dirty="0">
                          <a:effectLst/>
                          <a:latin typeface="Georgia" panose="02040502050405020303" pitchFamily="18" charset="0"/>
                        </a:rPr>
                        <a:t>SIMAS Matamoros</a:t>
                      </a:r>
                      <a:endParaRPr lang="es-MX" sz="1200" b="0" i="0" u="none" strike="noStrike" dirty="0">
                        <a:solidFill>
                          <a:srgbClr val="000000"/>
                        </a:solidFill>
                        <a:effectLst/>
                        <a:latin typeface="Georgia" panose="02040502050405020303" pitchFamily="18" charset="0"/>
                      </a:endParaRPr>
                    </a:p>
                  </a:txBody>
                  <a:tcPr marL="9525" marR="9525" marT="9525" marB="0" anchor="ctr"/>
                </a:tc>
                <a:tc>
                  <a:txBody>
                    <a:bodyPr/>
                    <a:lstStyle/>
                    <a:p>
                      <a:pPr algn="r" fontAlgn="b"/>
                      <a:r>
                        <a:rPr lang="es-MX" sz="1100" u="none" strike="noStrike" dirty="0">
                          <a:effectLst/>
                          <a:latin typeface="Georgia" panose="02040502050405020303" pitchFamily="18" charset="0"/>
                        </a:rPr>
                        <a:t>90.43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bl>
          </a:graphicData>
        </a:graphic>
      </p:graphicFrame>
      <p:graphicFrame>
        <p:nvGraphicFramePr>
          <p:cNvPr id="9" name="Gráfico 8"/>
          <p:cNvGraphicFramePr/>
          <p:nvPr>
            <p:extLst>
              <p:ext uri="{D42A27DB-BD31-4B8C-83A1-F6EECF244321}">
                <p14:modId xmlns:p14="http://schemas.microsoft.com/office/powerpoint/2010/main" val="4271166992"/>
              </p:ext>
            </p:extLst>
          </p:nvPr>
        </p:nvGraphicFramePr>
        <p:xfrm>
          <a:off x="4510355" y="1438381"/>
          <a:ext cx="3739794" cy="2948683"/>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529" y="40647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206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3400" y="552450"/>
            <a:ext cx="1511157" cy="580099"/>
          </a:xfrm>
          <a:ln>
            <a:solidFill>
              <a:srgbClr val="D119AA"/>
            </a:solidFill>
          </a:ln>
        </p:spPr>
        <p:txBody>
          <a:bodyPr/>
          <a:lstStyle/>
          <a:p>
            <a:r>
              <a:rPr lang="es-MX" dirty="0" smtClean="0">
                <a:solidFill>
                  <a:schemeClr val="tx1"/>
                </a:solidFill>
                <a:latin typeface="Georgia" panose="02040502050405020303" pitchFamily="18" charset="0"/>
              </a:rPr>
              <a:t>Índice</a:t>
            </a:r>
            <a:endParaRPr lang="es-MX" dirty="0">
              <a:solidFill>
                <a:schemeClr val="tx1"/>
              </a:solidFill>
              <a:latin typeface="Georgia" panose="02040502050405020303" pitchFamily="18" charset="0"/>
            </a:endParaRPr>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a:t>
            </a:fld>
            <a:endParaRPr lang="es-MX"/>
          </a:p>
        </p:txBody>
      </p:sp>
      <p:sp>
        <p:nvSpPr>
          <p:cNvPr id="5" name="Google Shape;62;p12"/>
          <p:cNvSpPr txBox="1"/>
          <p:nvPr/>
        </p:nvSpPr>
        <p:spPr>
          <a:xfrm>
            <a:off x="2044557" y="1571946"/>
            <a:ext cx="6598200" cy="636998"/>
          </a:xfrm>
          <a:prstGeom prst="rect">
            <a:avLst/>
          </a:prstGeom>
          <a:noFill/>
          <a:ln>
            <a:noFill/>
          </a:ln>
        </p:spPr>
        <p:txBody>
          <a:bodyPr spcFirstLastPara="1" wrap="square" lIns="91425" tIns="91425" rIns="91425" bIns="91425" anchor="t" anchorCtr="0">
            <a:noAutofit/>
          </a:bodyPr>
          <a:lstStyle/>
          <a:p>
            <a:pPr marL="171450" indent="-171450" algn="just">
              <a:buFont typeface="Wingdings" panose="05000000000000000000" pitchFamily="2" charset="2"/>
              <a:buChar char="§"/>
            </a:pPr>
            <a:r>
              <a:rPr lang="es-MX" dirty="0" smtClean="0">
                <a:latin typeface="Georgia" panose="02040502050405020303" pitchFamily="18" charset="0"/>
              </a:rPr>
              <a:t>Metodología </a:t>
            </a:r>
            <a:r>
              <a:rPr lang="es-MX" dirty="0">
                <a:latin typeface="Georgia" panose="02040502050405020303" pitchFamily="18" charset="0"/>
              </a:rPr>
              <a:t>Aplicada en la Evaluación  a la Plataforma </a:t>
            </a:r>
            <a:r>
              <a:rPr lang="es-MX" dirty="0" smtClean="0">
                <a:latin typeface="Georgia" panose="02040502050405020303" pitchFamily="18" charset="0"/>
              </a:rPr>
              <a:t>Nacional de Transparencia</a:t>
            </a:r>
            <a:r>
              <a:rPr lang="es-MX" dirty="0">
                <a:latin typeface="Georgia" panose="02040502050405020303" pitchFamily="18" charset="0"/>
              </a:rPr>
              <a:t>.</a:t>
            </a:r>
          </a:p>
          <a:p>
            <a:pPr marL="0" lvl="0" indent="0" algn="l" rtl="0">
              <a:spcBef>
                <a:spcPts val="600"/>
              </a:spcBef>
              <a:spcAft>
                <a:spcPts val="0"/>
              </a:spcAft>
              <a:buNone/>
            </a:pPr>
            <a:endParaRPr sz="1200" dirty="0">
              <a:solidFill>
                <a:srgbClr val="1D1D1B"/>
              </a:solidFill>
              <a:latin typeface="Georgia"/>
              <a:ea typeface="Georgia"/>
              <a:cs typeface="Georgia"/>
              <a:sym typeface="Georgia"/>
            </a:endParaRPr>
          </a:p>
        </p:txBody>
      </p:sp>
      <p:sp>
        <p:nvSpPr>
          <p:cNvPr id="6" name="Google Shape;63;p12"/>
          <p:cNvSpPr txBox="1"/>
          <p:nvPr/>
        </p:nvSpPr>
        <p:spPr>
          <a:xfrm>
            <a:off x="2044556" y="2205375"/>
            <a:ext cx="6513817" cy="710331"/>
          </a:xfrm>
          <a:prstGeom prst="rect">
            <a:avLst/>
          </a:prstGeom>
          <a:noFill/>
          <a:ln>
            <a:noFill/>
          </a:ln>
        </p:spPr>
        <p:txBody>
          <a:bodyPr spcFirstLastPara="1" wrap="square" lIns="91425" tIns="91425" rIns="91425" bIns="91425" anchor="t" anchorCtr="0">
            <a:noAutofit/>
          </a:bodyPr>
          <a:lstStyle/>
          <a:p>
            <a:pPr marL="171450" lvl="0" indent="-171450" algn="just">
              <a:spcBef>
                <a:spcPts val="600"/>
              </a:spcBef>
              <a:buFont typeface="Wingdings" panose="05000000000000000000" pitchFamily="2" charset="2"/>
              <a:buChar char="§"/>
            </a:pPr>
            <a:r>
              <a:rPr lang="es-MX" dirty="0">
                <a:solidFill>
                  <a:schemeClr val="tx1"/>
                </a:solidFill>
                <a:latin typeface="Georgia" panose="02040502050405020303" pitchFamily="18" charset="0"/>
                <a:ea typeface="Georgia"/>
                <a:cs typeface="Georgia"/>
                <a:sym typeface="Georgia"/>
              </a:rPr>
              <a:t>Resultados Obtenidos  por  los Sujetos   Obligados   </a:t>
            </a:r>
            <a:r>
              <a:rPr lang="es-MX" dirty="0" smtClean="0">
                <a:solidFill>
                  <a:schemeClr val="tx1"/>
                </a:solidFill>
                <a:latin typeface="Georgia" panose="02040502050405020303" pitchFamily="18" charset="0"/>
                <a:ea typeface="Georgia"/>
                <a:cs typeface="Georgia"/>
                <a:sym typeface="Georgia"/>
              </a:rPr>
              <a:t>del Estado </a:t>
            </a:r>
            <a:r>
              <a:rPr lang="es-MX" dirty="0">
                <a:solidFill>
                  <a:schemeClr val="tx1"/>
                </a:solidFill>
                <a:latin typeface="Georgia" panose="02040502050405020303" pitchFamily="18" charset="0"/>
                <a:ea typeface="Georgia"/>
                <a:cs typeface="Georgia"/>
                <a:sym typeface="Georgia"/>
              </a:rPr>
              <a:t>de Coahuila de Zaragoza</a:t>
            </a:r>
            <a:endParaRPr dirty="0">
              <a:solidFill>
                <a:schemeClr val="tx1"/>
              </a:solidFill>
              <a:latin typeface="Georgia" panose="02040502050405020303" pitchFamily="18" charset="0"/>
              <a:ea typeface="Georgia"/>
              <a:cs typeface="Georgia"/>
              <a:sym typeface="Georgia"/>
            </a:endParaRPr>
          </a:p>
        </p:txBody>
      </p:sp>
      <p:sp>
        <p:nvSpPr>
          <p:cNvPr id="7" name="Google Shape;64;p12"/>
          <p:cNvSpPr txBox="1"/>
          <p:nvPr/>
        </p:nvSpPr>
        <p:spPr>
          <a:xfrm>
            <a:off x="2044555" y="2880371"/>
            <a:ext cx="6513818" cy="802798"/>
          </a:xfrm>
          <a:prstGeom prst="rect">
            <a:avLst/>
          </a:prstGeom>
          <a:noFill/>
          <a:ln>
            <a:noFill/>
          </a:ln>
        </p:spPr>
        <p:txBody>
          <a:bodyPr spcFirstLastPara="1" wrap="square" lIns="91425" tIns="91425" rIns="91425" bIns="91425" anchor="t" anchorCtr="0">
            <a:noAutofit/>
          </a:bodyPr>
          <a:lstStyle/>
          <a:p>
            <a:pPr marL="171450" lvl="0" indent="-171450" algn="just">
              <a:spcBef>
                <a:spcPts val="1000"/>
              </a:spcBef>
              <a:buFont typeface="Wingdings" panose="05000000000000000000" pitchFamily="2" charset="2"/>
              <a:buChar char="§"/>
            </a:pPr>
            <a:r>
              <a:rPr lang="es-MX" dirty="0">
                <a:solidFill>
                  <a:schemeClr val="tx1"/>
                </a:solidFill>
                <a:latin typeface="Georgia" panose="02040502050405020303" pitchFamily="18" charset="0"/>
                <a:ea typeface="Georgia"/>
                <a:cs typeface="Georgia"/>
                <a:sym typeface="Georgia"/>
              </a:rPr>
              <a:t>Promedios  por grupos  de  Sujetos   Obligados   en   </a:t>
            </a:r>
            <a:r>
              <a:rPr lang="es-MX" dirty="0" smtClean="0">
                <a:solidFill>
                  <a:schemeClr val="tx1"/>
                </a:solidFill>
                <a:latin typeface="Georgia" panose="02040502050405020303" pitchFamily="18" charset="0"/>
                <a:ea typeface="Georgia"/>
                <a:cs typeface="Georgia"/>
                <a:sym typeface="Georgia"/>
              </a:rPr>
              <a:t>el Estado </a:t>
            </a:r>
            <a:r>
              <a:rPr lang="es-MX" dirty="0">
                <a:solidFill>
                  <a:schemeClr val="tx1"/>
                </a:solidFill>
                <a:latin typeface="Georgia" panose="02040502050405020303" pitchFamily="18" charset="0"/>
                <a:ea typeface="Georgia"/>
                <a:cs typeface="Georgia"/>
                <a:sym typeface="Georgia"/>
              </a:rPr>
              <a:t>de Coahuila de Zaragoza</a:t>
            </a:r>
            <a:r>
              <a:rPr lang="es-MX" sz="1200" dirty="0">
                <a:solidFill>
                  <a:srgbClr val="1D1D1B"/>
                </a:solidFill>
                <a:latin typeface="Georgia"/>
                <a:ea typeface="Georgia"/>
                <a:cs typeface="Georgia"/>
                <a:sym typeface="Georgia"/>
              </a:rPr>
              <a:t>.</a:t>
            </a:r>
          </a:p>
        </p:txBody>
      </p:sp>
      <p:pic>
        <p:nvPicPr>
          <p:cNvPr id="8"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6365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90946" y="243364"/>
            <a:ext cx="7398250" cy="493159"/>
          </a:xfrm>
          <a:ln>
            <a:solidFill>
              <a:srgbClr val="D119AA"/>
            </a:solidFill>
          </a:ln>
        </p:spPr>
        <p:txBody>
          <a:bodyPr/>
          <a:lstStyle/>
          <a:p>
            <a:r>
              <a:rPr lang="es-MX" dirty="0" smtClean="0">
                <a:solidFill>
                  <a:schemeClr val="tx1"/>
                </a:solidFill>
                <a:latin typeface="Georgia" panose="02040502050405020303" pitchFamily="18" charset="0"/>
              </a:rPr>
              <a:t>Organismos Paramunicipales </a:t>
            </a:r>
            <a:r>
              <a:rPr lang="es-MX" dirty="0" smtClean="0">
                <a:solidFill>
                  <a:schemeClr val="tx1"/>
                </a:solidFill>
              </a:rPr>
              <a:t>		</a:t>
            </a:r>
            <a:r>
              <a:rPr lang="es-MX" dirty="0" smtClean="0">
                <a:solidFill>
                  <a:schemeClr val="tx1"/>
                </a:solidFill>
                <a:latin typeface="Georgia" panose="02040502050405020303" pitchFamily="18" charset="0"/>
              </a:rPr>
              <a:t>70.08%</a:t>
            </a:r>
            <a:endParaRPr lang="es-MX" dirty="0">
              <a:solidFill>
                <a:schemeClr val="tx1"/>
              </a:solidFill>
              <a:latin typeface="Georgia" panose="02040502050405020303" pitchFamily="18" charset="0"/>
            </a:endParaRPr>
          </a:p>
        </p:txBody>
      </p:sp>
      <p:sp>
        <p:nvSpPr>
          <p:cNvPr id="3" name="Marcador de número de diapositiva 2"/>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20</a:t>
            </a:fld>
            <a:endParaRPr lang="es-MX"/>
          </a:p>
        </p:txBody>
      </p:sp>
      <p:graphicFrame>
        <p:nvGraphicFramePr>
          <p:cNvPr id="4" name="Google Shape;157;p23"/>
          <p:cNvGraphicFramePr/>
          <p:nvPr>
            <p:extLst>
              <p:ext uri="{D42A27DB-BD31-4B8C-83A1-F6EECF244321}">
                <p14:modId xmlns:p14="http://schemas.microsoft.com/office/powerpoint/2010/main" val="2875160112"/>
              </p:ext>
            </p:extLst>
          </p:nvPr>
        </p:nvGraphicFramePr>
        <p:xfrm>
          <a:off x="1273994" y="1130156"/>
          <a:ext cx="3020604" cy="3237020"/>
        </p:xfrm>
        <a:graphic>
          <a:graphicData uri="http://schemas.openxmlformats.org/drawingml/2006/table">
            <a:tbl>
              <a:tblPr>
                <a:tableStyleId>{8799B23B-EC83-4686-B30A-512413B5E67A}</a:tableStyleId>
              </a:tblPr>
              <a:tblGrid>
                <a:gridCol w="2034285">
                  <a:extLst>
                    <a:ext uri="{9D8B030D-6E8A-4147-A177-3AD203B41FA5}">
                      <a16:colId xmlns:a16="http://schemas.microsoft.com/office/drawing/2014/main" val="20000"/>
                    </a:ext>
                  </a:extLst>
                </a:gridCol>
                <a:gridCol w="986319">
                  <a:extLst>
                    <a:ext uri="{9D8B030D-6E8A-4147-A177-3AD203B41FA5}">
                      <a16:colId xmlns:a16="http://schemas.microsoft.com/office/drawing/2014/main" val="20001"/>
                    </a:ext>
                  </a:extLst>
                </a:gridCol>
              </a:tblGrid>
              <a:tr h="351019">
                <a:tc>
                  <a:txBody>
                    <a:bodyPr/>
                    <a:lstStyle/>
                    <a:p>
                      <a:pPr marL="0" lvl="0" indent="0" algn="l" rtl="0">
                        <a:spcBef>
                          <a:spcPts val="0"/>
                        </a:spcBef>
                        <a:spcAft>
                          <a:spcPts val="0"/>
                        </a:spcAft>
                        <a:buNone/>
                      </a:pPr>
                      <a:endParaRPr sz="1100" dirty="0">
                        <a:latin typeface="Georgia"/>
                        <a:ea typeface="Georgia"/>
                        <a:cs typeface="Georgia"/>
                        <a:sym typeface="Georgia"/>
                      </a:endParaRPr>
                    </a:p>
                  </a:txBody>
                  <a:tcPr marL="91425" marR="91425" marT="68575" marB="68575" anchor="ctr">
                    <a:solidFill>
                      <a:srgbClr val="D119AA"/>
                    </a:solidFill>
                  </a:tcPr>
                </a:tc>
                <a:tc>
                  <a:txBody>
                    <a:bodyPr/>
                    <a:lstStyle/>
                    <a:p>
                      <a:pPr marL="0" lvl="0" indent="0" algn="ctr" rtl="0">
                        <a:spcBef>
                          <a:spcPts val="0"/>
                        </a:spcBef>
                        <a:spcAft>
                          <a:spcPts val="0"/>
                        </a:spcAft>
                        <a:buNone/>
                      </a:pPr>
                      <a:r>
                        <a:rPr lang="es-MX" sz="1100" b="1" dirty="0" smtClean="0">
                          <a:solidFill>
                            <a:schemeClr val="bg1"/>
                          </a:solidFill>
                          <a:latin typeface="Georgia" panose="02040502050405020303" pitchFamily="18" charset="0"/>
                          <a:sym typeface="Georgia"/>
                        </a:rPr>
                        <a:t>Trimestre</a:t>
                      </a:r>
                      <a:endParaRPr sz="1100" b="1" dirty="0">
                        <a:solidFill>
                          <a:schemeClr val="bg1"/>
                        </a:solidFill>
                        <a:latin typeface="Georgia" panose="02040502050405020303" pitchFamily="18" charset="0"/>
                        <a:ea typeface="Georgia"/>
                        <a:cs typeface="Georgia"/>
                        <a:sym typeface="Georgia"/>
                      </a:endParaRPr>
                    </a:p>
                  </a:txBody>
                  <a:tcPr marL="91425" marR="91425" marT="68575" marB="68575" anchor="ctr">
                    <a:solidFill>
                      <a:srgbClr val="D119AA"/>
                    </a:solidFill>
                  </a:tcPr>
                </a:tc>
                <a:extLst>
                  <a:ext uri="{0D108BD9-81ED-4DB2-BD59-A6C34878D82A}">
                    <a16:rowId xmlns:a16="http://schemas.microsoft.com/office/drawing/2014/main" val="10000"/>
                  </a:ext>
                </a:extLst>
              </a:tr>
              <a:tr h="291147">
                <a:tc>
                  <a:txBody>
                    <a:bodyPr/>
                    <a:lstStyle/>
                    <a:p>
                      <a:pPr algn="l" rtl="0" fontAlgn="b"/>
                      <a:r>
                        <a:rPr lang="es-MX" sz="1200" u="none" strike="noStrike" dirty="0" smtClean="0">
                          <a:effectLst/>
                          <a:latin typeface="Georgia" panose="02040502050405020303" pitchFamily="18" charset="0"/>
                        </a:rPr>
                        <a:t>Instituto </a:t>
                      </a:r>
                      <a:r>
                        <a:rPr lang="es-MX" sz="1200" u="none" strike="noStrike" dirty="0">
                          <a:effectLst/>
                          <a:latin typeface="Georgia" panose="02040502050405020303" pitchFamily="18" charset="0"/>
                        </a:rPr>
                        <a:t>Municipal de la Mujer de Torreón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57.04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1"/>
                  </a:ext>
                </a:extLst>
              </a:tr>
              <a:tr h="349674">
                <a:tc>
                  <a:txBody>
                    <a:bodyPr/>
                    <a:lstStyle/>
                    <a:p>
                      <a:pPr algn="l" rtl="0" fontAlgn="b"/>
                      <a:r>
                        <a:rPr lang="es-MX" sz="1200" u="none" strike="noStrike">
                          <a:effectLst/>
                          <a:latin typeface="Georgia" panose="02040502050405020303" pitchFamily="18" charset="0"/>
                        </a:rPr>
                        <a:t>Instituto Municipal de Planeación Saltillo</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80.44</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2"/>
                  </a:ext>
                </a:extLst>
              </a:tr>
              <a:tr h="248540">
                <a:tc>
                  <a:txBody>
                    <a:bodyPr/>
                    <a:lstStyle/>
                    <a:p>
                      <a:pPr algn="l" rtl="0" fontAlgn="b"/>
                      <a:r>
                        <a:rPr lang="es-MX" sz="1200" u="none" strike="noStrike">
                          <a:effectLst/>
                          <a:latin typeface="Georgia" panose="02040502050405020303" pitchFamily="18" charset="0"/>
                        </a:rPr>
                        <a:t>DIF Torreón</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78.11</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3"/>
                  </a:ext>
                </a:extLst>
              </a:tr>
              <a:tr h="365037">
                <a:tc>
                  <a:txBody>
                    <a:bodyPr/>
                    <a:lstStyle/>
                    <a:p>
                      <a:pPr algn="l" rtl="0" fontAlgn="b"/>
                      <a:r>
                        <a:rPr lang="es-MX" sz="1200" u="none" strike="noStrike">
                          <a:effectLst/>
                          <a:latin typeface="Georgia" panose="02040502050405020303" pitchFamily="18" charset="0"/>
                        </a:rPr>
                        <a:t>Instituto Municipal del Deporte Torreón</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60.65</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4"/>
                  </a:ext>
                </a:extLst>
              </a:tr>
              <a:tr h="395276">
                <a:tc>
                  <a:txBody>
                    <a:bodyPr/>
                    <a:lstStyle/>
                    <a:p>
                      <a:pPr algn="l" rtl="0" fontAlgn="b"/>
                      <a:r>
                        <a:rPr lang="es-MX" sz="1200" u="none" strike="noStrike" dirty="0" smtClean="0">
                          <a:effectLst/>
                          <a:latin typeface="Georgia" panose="02040502050405020303" pitchFamily="18" charset="0"/>
                        </a:rPr>
                        <a:t>Instituto Municipal </a:t>
                      </a:r>
                      <a:r>
                        <a:rPr lang="es-MX" sz="1200" u="none" strike="noStrike" dirty="0">
                          <a:effectLst/>
                          <a:latin typeface="Georgia" panose="02040502050405020303" pitchFamily="18" charset="0"/>
                        </a:rPr>
                        <a:t>de Pensiones Torreón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23.93</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5"/>
                  </a:ext>
                </a:extLst>
              </a:tr>
              <a:tr h="365037">
                <a:tc>
                  <a:txBody>
                    <a:bodyPr/>
                    <a:lstStyle/>
                    <a:p>
                      <a:pPr algn="l" rtl="0" fontAlgn="b"/>
                      <a:r>
                        <a:rPr lang="es-MX" sz="1200" u="none" strike="noStrike">
                          <a:effectLst/>
                          <a:latin typeface="Georgia" panose="02040502050405020303" pitchFamily="18" charset="0"/>
                        </a:rPr>
                        <a:t>Consejo Promotor de la Reserva Territorial de Torreón</a:t>
                      </a:r>
                      <a:endParaRPr lang="es-MX" sz="1200" b="0" i="0" u="none" strike="noStrike">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92.32</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6"/>
                  </a:ext>
                </a:extLst>
              </a:tr>
              <a:tr h="365037">
                <a:tc>
                  <a:txBody>
                    <a:bodyPr/>
                    <a:lstStyle/>
                    <a:p>
                      <a:pPr algn="l" rtl="0" fontAlgn="b"/>
                      <a:r>
                        <a:rPr lang="es-MX" sz="1200" u="none" strike="noStrike" dirty="0">
                          <a:effectLst/>
                          <a:latin typeface="Georgia" panose="02040502050405020303" pitchFamily="18" charset="0"/>
                        </a:rPr>
                        <a:t>Sistema Integral de Mantenimiento </a:t>
                      </a:r>
                      <a:r>
                        <a:rPr lang="es-MX" sz="1200" u="none" strike="noStrike" dirty="0" smtClean="0">
                          <a:effectLst/>
                          <a:latin typeface="Georgia" panose="02040502050405020303" pitchFamily="18" charset="0"/>
                        </a:rPr>
                        <a:t>Vial </a:t>
                      </a:r>
                      <a:r>
                        <a:rPr lang="es-MX" sz="1200" u="none" strike="noStrike" dirty="0">
                          <a:effectLst/>
                          <a:latin typeface="Georgia" panose="02040502050405020303" pitchFamily="18" charset="0"/>
                        </a:rPr>
                        <a:t>de Torreón</a:t>
                      </a:r>
                      <a:endParaRPr lang="es-MX" sz="1200" b="0" i="0" u="none" strike="noStrike" dirty="0">
                        <a:solidFill>
                          <a:srgbClr val="000000"/>
                        </a:solidFill>
                        <a:effectLst/>
                        <a:latin typeface="Georgia" panose="02040502050405020303" pitchFamily="18" charset="0"/>
                      </a:endParaRPr>
                    </a:p>
                  </a:txBody>
                  <a:tcPr marL="9525" marR="9525" marT="9525" marB="0" anchor="b"/>
                </a:tc>
                <a:tc>
                  <a:txBody>
                    <a:bodyPr/>
                    <a:lstStyle/>
                    <a:p>
                      <a:pPr algn="r" fontAlgn="b"/>
                      <a:r>
                        <a:rPr lang="es-MX" sz="1100" u="none" strike="noStrike" dirty="0">
                          <a:effectLst/>
                          <a:latin typeface="Georgia" panose="02040502050405020303" pitchFamily="18" charset="0"/>
                        </a:rPr>
                        <a:t>98.08</a:t>
                      </a:r>
                      <a:endParaRPr lang="es-MX" sz="1100" b="0" i="0" u="none" strike="noStrike" dirty="0">
                        <a:solidFill>
                          <a:srgbClr val="000000"/>
                        </a:solidFill>
                        <a:effectLst/>
                        <a:latin typeface="Georgia" panose="02040502050405020303" pitchFamily="18" charset="0"/>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Gráfico 8"/>
          <p:cNvGraphicFramePr/>
          <p:nvPr>
            <p:extLst>
              <p:ext uri="{D42A27DB-BD31-4B8C-83A1-F6EECF244321}">
                <p14:modId xmlns:p14="http://schemas.microsoft.com/office/powerpoint/2010/main" val="4210552853"/>
              </p:ext>
            </p:extLst>
          </p:nvPr>
        </p:nvGraphicFramePr>
        <p:xfrm>
          <a:off x="4376791" y="1130156"/>
          <a:ext cx="4089115" cy="2640459"/>
        </p:xfrm>
        <a:graphic>
          <a:graphicData uri="http://schemas.openxmlformats.org/drawingml/2006/chart">
            <c:chart xmlns:c="http://schemas.openxmlformats.org/drawingml/2006/chart" xmlns:r="http://schemas.openxmlformats.org/officeDocument/2006/relationships" r:id="rId2"/>
          </a:graphicData>
        </a:graphic>
      </p:graphicFrame>
      <p:pic>
        <p:nvPicPr>
          <p:cNvPr id="10"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0419" y="4064723"/>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6712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0559" y="295596"/>
            <a:ext cx="2106600" cy="803739"/>
          </a:xfrm>
          <a:ln>
            <a:solidFill>
              <a:srgbClr val="D119AA"/>
            </a:solidFill>
          </a:ln>
        </p:spPr>
        <p:txBody>
          <a:bodyPr/>
          <a:lstStyle/>
          <a:p>
            <a:r>
              <a:rPr lang="es-MX" dirty="0" smtClean="0">
                <a:solidFill>
                  <a:schemeClr val="tx1"/>
                </a:solidFill>
              </a:rPr>
              <a:t>Promedios Generales</a:t>
            </a:r>
            <a:endParaRPr lang="es-MX" dirty="0">
              <a:solidFill>
                <a:schemeClr val="tx1"/>
              </a:solidFill>
            </a:endParaRPr>
          </a:p>
        </p:txBody>
      </p:sp>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21</a:t>
            </a:fld>
            <a:endParaRPr lang="es-MX"/>
          </a:p>
        </p:txBody>
      </p:sp>
      <p:sp>
        <p:nvSpPr>
          <p:cNvPr id="7" name="Marcador de texto 2"/>
          <p:cNvSpPr>
            <a:spLocks noGrp="1"/>
          </p:cNvSpPr>
          <p:nvPr>
            <p:ph type="body" idx="1"/>
          </p:nvPr>
        </p:nvSpPr>
        <p:spPr>
          <a:xfrm>
            <a:off x="1222624" y="1501309"/>
            <a:ext cx="7274103" cy="2816129"/>
          </a:xfrm>
        </p:spPr>
        <p:txBody>
          <a:bodyPr numCol="2"/>
          <a:lstStyle/>
          <a:p>
            <a:r>
              <a:rPr lang="es-MX" sz="1800" dirty="0" smtClean="0"/>
              <a:t>Poder Legislativo    92.30%</a:t>
            </a:r>
          </a:p>
          <a:p>
            <a:r>
              <a:rPr lang="es-MX" sz="1800" dirty="0" smtClean="0"/>
              <a:t>Poder Judicial         88.56%</a:t>
            </a:r>
          </a:p>
          <a:p>
            <a:r>
              <a:rPr lang="es-MX" sz="1800" dirty="0" smtClean="0"/>
              <a:t>Poder Ejecutivo       65.38%</a:t>
            </a:r>
          </a:p>
          <a:p>
            <a:r>
              <a:rPr lang="es-MX" sz="1800" dirty="0" smtClean="0"/>
              <a:t>Descentralizado      69.38%</a:t>
            </a:r>
          </a:p>
          <a:p>
            <a:endParaRPr lang="es-MX" sz="1800" dirty="0"/>
          </a:p>
          <a:p>
            <a:pPr marL="76200" indent="0">
              <a:buNone/>
            </a:pPr>
            <a:endParaRPr lang="es-MX" sz="1800" dirty="0"/>
          </a:p>
          <a:p>
            <a:endParaRPr lang="es-MX" sz="1800" dirty="0" smtClean="0"/>
          </a:p>
          <a:p>
            <a:r>
              <a:rPr lang="es-MX" sz="1800" dirty="0" smtClean="0"/>
              <a:t>Universidades               59.31%</a:t>
            </a:r>
          </a:p>
          <a:p>
            <a:r>
              <a:rPr lang="es-MX" sz="1800" dirty="0" smtClean="0"/>
              <a:t>Municipios                     42.27%</a:t>
            </a:r>
          </a:p>
          <a:p>
            <a:r>
              <a:rPr lang="es-MX" sz="1800" dirty="0" smtClean="0"/>
              <a:t>Autónomos                    86.63%</a:t>
            </a:r>
          </a:p>
          <a:p>
            <a:r>
              <a:rPr lang="es-MX" sz="1800" dirty="0" smtClean="0"/>
              <a:t>SIMAS                            69.88%</a:t>
            </a:r>
          </a:p>
          <a:p>
            <a:r>
              <a:rPr lang="es-MX" sz="1800" dirty="0" smtClean="0"/>
              <a:t>Paramunicipales           70.08%</a:t>
            </a:r>
            <a:endParaRPr lang="es-MX" sz="1800" dirty="0"/>
          </a:p>
        </p:txBody>
      </p:sp>
      <p:pic>
        <p:nvPicPr>
          <p:cNvPr id="8"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632" y="421244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489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6"/>
          <p:cNvSpPr txBox="1">
            <a:spLocks noGrp="1"/>
          </p:cNvSpPr>
          <p:nvPr>
            <p:ph type="title"/>
          </p:nvPr>
        </p:nvSpPr>
        <p:spPr>
          <a:xfrm>
            <a:off x="533400" y="400050"/>
            <a:ext cx="2106600" cy="514350"/>
          </a:xfrm>
          <a:prstGeom prst="rect">
            <a:avLst/>
          </a:prstGeom>
          <a:ln>
            <a:solidFill>
              <a:srgbClr val="D119AA"/>
            </a:solidFill>
          </a:ln>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solidFill>
                  <a:schemeClr val="tx1"/>
                </a:solidFill>
                <a:latin typeface="Georgia" panose="02040502050405020303" pitchFamily="18" charset="0"/>
              </a:rPr>
              <a:t>Metodología</a:t>
            </a:r>
            <a:endParaRPr dirty="0">
              <a:solidFill>
                <a:schemeClr val="tx1"/>
              </a:solidFill>
              <a:latin typeface="Georgia" panose="02040502050405020303" pitchFamily="18" charset="0"/>
            </a:endParaRP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3</a:t>
            </a:fld>
            <a:endParaRPr/>
          </a:p>
        </p:txBody>
      </p:sp>
      <p:sp>
        <p:nvSpPr>
          <p:cNvPr id="6" name="Marcador de texto 2"/>
          <p:cNvSpPr>
            <a:spLocks noGrp="1"/>
          </p:cNvSpPr>
          <p:nvPr>
            <p:ph type="body" idx="1"/>
          </p:nvPr>
        </p:nvSpPr>
        <p:spPr>
          <a:xfrm>
            <a:off x="2640000" y="1173732"/>
            <a:ext cx="5185200" cy="3265800"/>
          </a:xfrm>
        </p:spPr>
        <p:txBody>
          <a:bodyPr/>
          <a:lstStyle/>
          <a:p>
            <a:pPr marL="285750" indent="-285750" algn="just">
              <a:buFont typeface="Wingdings" panose="05000000000000000000" pitchFamily="2" charset="2"/>
              <a:buChar char="q"/>
            </a:pPr>
            <a:r>
              <a:rPr lang="es-MX" sz="1400" dirty="0">
                <a:latin typeface="Georgia" panose="02040502050405020303" pitchFamily="18" charset="0"/>
              </a:rPr>
              <a:t>Los procesos de verificación y vigilancia a cargo del Instituto tienen como propósito comprobar que la información publicada por los sujetos obligados  cumplan con el contenido mínimo de confiabilidad, actualización y  formatos establecidos en los Lineamientos Técnicos Generales.</a:t>
            </a:r>
          </a:p>
          <a:p>
            <a:pPr marL="285750" indent="-285750" algn="just">
              <a:buFont typeface="Wingdings" panose="05000000000000000000" pitchFamily="2" charset="2"/>
              <a:buChar char="q"/>
            </a:pPr>
            <a:r>
              <a:rPr lang="es-MX" sz="1400" dirty="0">
                <a:latin typeface="Georgia" panose="02040502050405020303" pitchFamily="18" charset="0"/>
              </a:rPr>
              <a:t>Se obtendrá los elementos evaluados mediante el cálculo del Índice Global de Cumplimiento, el cual establece rangos respecto al desempeño de los sujetos obligados del Estado de Coahuila de Zaragoza.</a:t>
            </a:r>
          </a:p>
          <a:p>
            <a:endParaRPr lang="es-MX" dirty="0"/>
          </a:p>
        </p:txBody>
      </p:sp>
      <p:pic>
        <p:nvPicPr>
          <p:cNvPr id="7" name="Shape 152" descr="Logo_ICAI GDE.jp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223" y="3908377"/>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4</a:t>
            </a:fld>
            <a:endParaRPr lang="es-MX"/>
          </a:p>
        </p:txBody>
      </p:sp>
      <p:sp>
        <p:nvSpPr>
          <p:cNvPr id="5" name="Google Shape;92;p16"/>
          <p:cNvSpPr txBox="1">
            <a:spLocks/>
          </p:cNvSpPr>
          <p:nvPr/>
        </p:nvSpPr>
        <p:spPr>
          <a:xfrm>
            <a:off x="533400" y="400050"/>
            <a:ext cx="2106600" cy="514350"/>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6" name="Marcador de texto 2"/>
          <p:cNvSpPr txBox="1">
            <a:spLocks/>
          </p:cNvSpPr>
          <p:nvPr/>
        </p:nvSpPr>
        <p:spPr>
          <a:xfrm>
            <a:off x="1356189" y="1138277"/>
            <a:ext cx="7032061" cy="33367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1pPr>
            <a:lvl2pPr marL="914400" marR="0" lvl="1"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2pPr>
            <a:lvl3pPr marL="1371600" marR="0" lvl="2"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3pPr>
            <a:lvl4pPr marL="1828800" marR="0" lvl="3"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4pPr>
            <a:lvl5pPr marL="2286000" marR="0" lvl="4"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5pPr>
            <a:lvl6pPr marL="2743200" marR="0" lvl="5"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6pPr>
            <a:lvl7pPr marL="3200400" marR="0" lvl="6"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7pPr>
            <a:lvl8pPr marL="3657600" marR="0" lvl="7"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8pPr>
            <a:lvl9pPr marL="4114800" marR="0" lvl="8"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9pPr>
          </a:lstStyle>
          <a:p>
            <a:pPr algn="just"/>
            <a:r>
              <a:rPr lang="es-MX" sz="1400" dirty="0" smtClean="0">
                <a:latin typeface="Georgia" panose="02040502050405020303" pitchFamily="18" charset="0"/>
              </a:rPr>
              <a:t>Procedimiento general.- La verificación muestral es una modalidad de  verificación del cumplimiento que se realizó seleccionando una muestra aleatoria por estratos, utilizando el teorema del Límite Central indicando además la cantidad de sujetos obligados que debían evaluarse según el total de los mismos en nuestro Estado.</a:t>
            </a:r>
          </a:p>
          <a:p>
            <a:pPr algn="just"/>
            <a:endParaRPr lang="es-MX" sz="1400" dirty="0" smtClean="0">
              <a:latin typeface="Georgia" panose="02040502050405020303" pitchFamily="18" charset="0"/>
            </a:endParaRPr>
          </a:p>
          <a:p>
            <a:pPr algn="just"/>
            <a:r>
              <a:rPr lang="es-MX" sz="1400" dirty="0" smtClean="0">
                <a:latin typeface="Georgia" panose="02040502050405020303" pitchFamily="18" charset="0"/>
              </a:rPr>
              <a:t>Se determinó el tamaño de la muestra con un muestreo aleatorio simple considerando 173 sujetos obligados en el Estado para el ejercicio 2018 resultado evaluar a 61 sujetos obligados, con un margen de error del 5% .</a:t>
            </a:r>
          </a:p>
          <a:p>
            <a:endParaRPr lang="es-MX" dirty="0"/>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773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5</a:t>
            </a:fld>
            <a:endParaRPr lang="es-MX"/>
          </a:p>
        </p:txBody>
      </p:sp>
      <p:sp>
        <p:nvSpPr>
          <p:cNvPr id="5" name="Google Shape;92;p16"/>
          <p:cNvSpPr txBox="1">
            <a:spLocks/>
          </p:cNvSpPr>
          <p:nvPr/>
        </p:nvSpPr>
        <p:spPr>
          <a:xfrm>
            <a:off x="533400" y="400050"/>
            <a:ext cx="2106600" cy="514350"/>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6" name="Marcador de texto 2"/>
          <p:cNvSpPr txBox="1">
            <a:spLocks/>
          </p:cNvSpPr>
          <p:nvPr/>
        </p:nvSpPr>
        <p:spPr>
          <a:xfrm>
            <a:off x="1356189" y="1138277"/>
            <a:ext cx="7032061" cy="33367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1pPr>
            <a:lvl2pPr marL="914400" marR="0" lvl="1"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2pPr>
            <a:lvl3pPr marL="1371600" marR="0" lvl="2"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3pPr>
            <a:lvl4pPr marL="1828800" marR="0" lvl="3"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4pPr>
            <a:lvl5pPr marL="2286000" marR="0" lvl="4"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5pPr>
            <a:lvl6pPr marL="2743200" marR="0" lvl="5"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6pPr>
            <a:lvl7pPr marL="3200400" marR="0" lvl="6"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7pPr>
            <a:lvl8pPr marL="3657600" marR="0" lvl="7"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8pPr>
            <a:lvl9pPr marL="4114800" marR="0" lvl="8"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9pPr>
          </a:lstStyle>
          <a:p>
            <a:pPr algn="just"/>
            <a:r>
              <a:rPr lang="es-MX" sz="1400" dirty="0" smtClean="0">
                <a:latin typeface="Georgia" panose="02040502050405020303" pitchFamily="18" charset="0"/>
              </a:rPr>
              <a:t>El Índice Global de Cumplimiento de portales de transparencia se calcula con 38 índices simples determinado por las obligaciones comunes y las específicas, 19 derivan de la estimación de los criterios sustantivos de contenido y 19 de criterios adjetivos, integrados a su vez por los adjetivos de actualización, confiabilidad y formatos. Los criterios sustantivos tienen asignado un peso del 60%, en tanto que los adjetivos un 40%. Por cada artículo, fracción y/o inciso que deba atender cada sujeto obligado, de conformidad con lo establecido en las Tablas de Aplicabilidad, en los correspondientes Lineamientos, así como según la Tabla de Actualización y Conservación de la Información se calculará una pareja de índices, los cuales determinan el índice de cumplimiento por cada obligación de transparencia. Finalmente se procede a la agregación del Índice Global de Cumplimiento en los Portales mediante la suma ponderada de cada obligación de transparencia de cada sujeto obligado del Estado de Coahuila de Zaragoza.</a:t>
            </a:r>
          </a:p>
          <a:p>
            <a:endParaRPr lang="es-MX" dirty="0"/>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29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6</a:t>
            </a:fld>
            <a:endParaRPr lang="es-MX"/>
          </a:p>
        </p:txBody>
      </p:sp>
      <p:sp>
        <p:nvSpPr>
          <p:cNvPr id="5" name="Google Shape;92;p16"/>
          <p:cNvSpPr txBox="1">
            <a:spLocks/>
          </p:cNvSpPr>
          <p:nvPr/>
        </p:nvSpPr>
        <p:spPr>
          <a:xfrm>
            <a:off x="533400" y="400050"/>
            <a:ext cx="2106600" cy="514350"/>
          </a:xfrm>
          <a:prstGeom prst="rect">
            <a:avLst/>
          </a:prstGeom>
          <a:noFill/>
          <a:ln w="76200" cap="flat" cmpd="sng">
            <a:solidFill>
              <a:srgbClr val="D119AA"/>
            </a:solid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6" name="Marcador de texto 2"/>
          <p:cNvSpPr txBox="1">
            <a:spLocks/>
          </p:cNvSpPr>
          <p:nvPr/>
        </p:nvSpPr>
        <p:spPr>
          <a:xfrm>
            <a:off x="1290701" y="1266286"/>
            <a:ext cx="7093706" cy="343257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1pPr>
            <a:lvl2pPr marL="914400" marR="0" lvl="1"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2pPr>
            <a:lvl3pPr marL="1371600" marR="0" lvl="2"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3pPr>
            <a:lvl4pPr marL="1828800" marR="0" lvl="3"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4pPr>
            <a:lvl5pPr marL="2286000" marR="0" lvl="4"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5pPr>
            <a:lvl6pPr marL="2743200" marR="0" lvl="5"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6pPr>
            <a:lvl7pPr marL="3200400" marR="0" lvl="6"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7pPr>
            <a:lvl8pPr marL="3657600" marR="0" lvl="7"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8pPr>
            <a:lvl9pPr marL="4114800" marR="0" lvl="8" indent="-381000" algn="l" rtl="0">
              <a:lnSpc>
                <a:spcPct val="100000"/>
              </a:lnSpc>
              <a:spcBef>
                <a:spcPts val="0"/>
              </a:spcBef>
              <a:spcAft>
                <a:spcPts val="0"/>
              </a:spcAft>
              <a:buClr>
                <a:srgbClr val="999999"/>
              </a:buClr>
              <a:buSzPts val="2400"/>
              <a:buFont typeface="Georgia"/>
              <a:buChar char="■"/>
              <a:defRPr sz="2400" b="0" i="0" u="none" strike="noStrike" cap="none">
                <a:solidFill>
                  <a:srgbClr val="111111"/>
                </a:solidFill>
                <a:latin typeface="Georgia"/>
                <a:ea typeface="Georgia"/>
                <a:cs typeface="Georgia"/>
                <a:sym typeface="Georgia"/>
              </a:defRPr>
            </a:lvl9pPr>
          </a:lstStyle>
          <a:p>
            <a:pPr algn="just"/>
            <a:r>
              <a:rPr lang="es-MX" sz="1400" dirty="0" smtClean="0">
                <a:latin typeface="Georgia" panose="02040502050405020303" pitchFamily="18" charset="0"/>
              </a:rPr>
              <a:t>Procedimiento en lo particular.- Se realiza el cálculo de los índices relativo a los criterios sustantivos para determinar la existencia o no de la información que debe estar publicada atendiendo cada uno de los elementos que debe de contener cada registro de información; lo anterior para obtener el Índice Global de Cumplimiento. Posteriormente se estimarán los índices relativos a los criterios adjetivos para medir la calidad de dicha información atendiendo a la aplicabilidad de la obligación de transparencia que corresponda a cada sujeto obligado. Este procedimiento se realizará para cada artículo y/o fracción que le corresponda atender al sujeto obligado, conforme a las Obligaciones prescritas en la Ley General y sus Lineamientos.</a:t>
            </a:r>
          </a:p>
          <a:p>
            <a:pPr algn="just"/>
            <a:r>
              <a:rPr lang="es-MX" sz="1400" dirty="0" smtClean="0">
                <a:latin typeface="Georgia" panose="02040502050405020303" pitchFamily="18" charset="0"/>
              </a:rPr>
              <a:t>Los códigos para valorar el cumplimiento de criterio son tres:1 cuando se cumpla totalmente, 0.5 cuando se cumpla parcialmente 0 cuando se incumpla totalmente</a:t>
            </a:r>
            <a:r>
              <a:rPr lang="es-MX" sz="1400" dirty="0" smtClean="0">
                <a:latin typeface="+mn-lt"/>
              </a:rPr>
              <a:t>.</a:t>
            </a:r>
          </a:p>
          <a:p>
            <a:endParaRPr lang="es-MX" dirty="0"/>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2256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7</a:t>
            </a:fld>
            <a:endParaRPr lang="es-MX"/>
          </a:p>
        </p:txBody>
      </p:sp>
      <p:sp>
        <p:nvSpPr>
          <p:cNvPr id="5" name="Título 1"/>
          <p:cNvSpPr>
            <a:spLocks noGrp="1"/>
          </p:cNvSpPr>
          <p:nvPr>
            <p:ph type="title"/>
          </p:nvPr>
        </p:nvSpPr>
        <p:spPr>
          <a:xfrm>
            <a:off x="385082" y="395946"/>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6" name="Marcador de texto 2"/>
          <p:cNvSpPr>
            <a:spLocks noGrp="1"/>
          </p:cNvSpPr>
          <p:nvPr>
            <p:ph type="body" idx="1"/>
          </p:nvPr>
        </p:nvSpPr>
        <p:spPr>
          <a:xfrm>
            <a:off x="1438382" y="1276560"/>
            <a:ext cx="6949868" cy="3422304"/>
          </a:xfrm>
        </p:spPr>
        <p:txBody>
          <a:bodyPr/>
          <a:lstStyle/>
          <a:p>
            <a:pPr marL="342900" indent="-342900" algn="just">
              <a:buFont typeface="Wingdings" panose="05000000000000000000" pitchFamily="2" charset="2"/>
              <a:buChar char="q"/>
            </a:pPr>
            <a:r>
              <a:rPr lang="es-MX" sz="1400" dirty="0">
                <a:latin typeface="Georgia" panose="02040502050405020303" pitchFamily="18" charset="0"/>
              </a:rPr>
              <a:t>Una vez concluido el período de verificación, por parte de la Subdirección de Evaluación, en los términos establecidos en el Programa Anual, se emitirá un dictamen  por parte de la Subdirección de Integración y Cumplimiento, en donde se determina el cumplimiento, o no, de las obligaciones de transparencia que corresponden a cada sujeto obligado de acuerdo a los establecido en la Ley General y en los Lineamientos Técnicos</a:t>
            </a:r>
          </a:p>
          <a:p>
            <a:pPr marL="342900" indent="-342900" algn="just">
              <a:buFont typeface="Wingdings" panose="05000000000000000000" pitchFamily="2" charset="2"/>
              <a:buChar char="q"/>
            </a:pPr>
            <a:r>
              <a:rPr lang="es-MX" sz="1400" dirty="0">
                <a:latin typeface="Georgia" panose="02040502050405020303" pitchFamily="18" charset="0"/>
              </a:rPr>
              <a:t>Una vez emitido el dictamen se darán 20 días hábiles para subsanar los requerimientos, recomendaciones u observaciones donde el sujeto obligado debe informar que se han subsanado, se  emitirá un dictamen más. Si ese dictamen informa un cumplimiento del 80% o mas en sus obligaciones será un dictamen de cumplimiento y las requerimientos, recomendaciones  u observaciones deben ser realizada pero ya no serán evaluadas. </a:t>
            </a:r>
          </a:p>
          <a:p>
            <a:endParaRPr lang="es-MX" dirty="0"/>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220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8</a:t>
            </a:fld>
            <a:endParaRPr lang="es-MX"/>
          </a:p>
        </p:txBody>
      </p:sp>
      <p:sp>
        <p:nvSpPr>
          <p:cNvPr id="6" name="Título 1"/>
          <p:cNvSpPr>
            <a:spLocks noGrp="1"/>
          </p:cNvSpPr>
          <p:nvPr>
            <p:ph type="title"/>
          </p:nvPr>
        </p:nvSpPr>
        <p:spPr>
          <a:xfrm>
            <a:off x="624909" y="459982"/>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sp>
        <p:nvSpPr>
          <p:cNvPr id="7" name="Marcador de texto 2"/>
          <p:cNvSpPr>
            <a:spLocks noGrp="1"/>
          </p:cNvSpPr>
          <p:nvPr>
            <p:ph type="body" idx="1"/>
          </p:nvPr>
        </p:nvSpPr>
        <p:spPr>
          <a:xfrm>
            <a:off x="1356189" y="1089061"/>
            <a:ext cx="7032061" cy="3309288"/>
          </a:xfrm>
        </p:spPr>
        <p:txBody>
          <a:bodyPr/>
          <a:lstStyle/>
          <a:p>
            <a:pPr marL="285750" indent="-285750" algn="just">
              <a:buFont typeface="Wingdings" panose="05000000000000000000" pitchFamily="2" charset="2"/>
              <a:buChar char="q"/>
            </a:pPr>
            <a:r>
              <a:rPr lang="es-MX" sz="1400" dirty="0">
                <a:latin typeface="Georgia" panose="02040502050405020303" pitchFamily="18" charset="0"/>
              </a:rPr>
              <a:t>Si el dictamen presenta un cumplimiento de 79% o menos se emitirá un dictamen de incumplimiento y se contará con cinco días hábiles para subsanar los requerimientos, recomendaciones u observaciones y se evaluará una vez mas. Si una vez evaluado no se logra un cumplimiento mayor al 80% se dará vista al </a:t>
            </a:r>
            <a:r>
              <a:rPr lang="es-MX" sz="1400" dirty="0" smtClean="0">
                <a:latin typeface="Georgia" panose="02040502050405020303" pitchFamily="18" charset="0"/>
              </a:rPr>
              <a:t>Órgano </a:t>
            </a:r>
            <a:r>
              <a:rPr lang="es-MX" sz="1400" dirty="0">
                <a:latin typeface="Georgia" panose="02040502050405020303" pitchFamily="18" charset="0"/>
              </a:rPr>
              <a:t>de Control Interno para que inicie el procedimiento  administrativo de responsabilidad correspondiente. Finalmente se da por concluido el proceso de  evaluación publicando los resultados en el artículo 74 fracción III inciso d.</a:t>
            </a:r>
          </a:p>
          <a:p>
            <a:pPr marL="285750" indent="-285750" algn="just">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evaluación a la Plataforma Nacional de Transparencia se realizará anualmente conforme lo estable el Plan Anual de verificación correspondiente.</a:t>
            </a:r>
          </a:p>
          <a:p>
            <a:pPr marL="285750" indent="-285750" algn="just">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verificación vinculante será censal.</a:t>
            </a:r>
          </a:p>
          <a:p>
            <a:endParaRPr lang="es-MX" dirty="0"/>
          </a:p>
        </p:txBody>
      </p:sp>
      <p:pic>
        <p:nvPicPr>
          <p:cNvPr id="8"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6100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idx="12"/>
          </p:nvPr>
        </p:nvSpPr>
        <p:spPr/>
        <p:txBody>
          <a:bodyPr/>
          <a:lstStyle/>
          <a:p>
            <a:pPr marL="0" lvl="0" indent="0" algn="l" rtl="0">
              <a:spcBef>
                <a:spcPts val="0"/>
              </a:spcBef>
              <a:spcAft>
                <a:spcPts val="0"/>
              </a:spcAft>
              <a:buNone/>
            </a:pPr>
            <a:fld id="{00000000-1234-1234-1234-123412341234}" type="slidenum">
              <a:rPr lang="es-MX" smtClean="0"/>
              <a:t>9</a:t>
            </a:fld>
            <a:endParaRPr lang="es-MX"/>
          </a:p>
        </p:txBody>
      </p:sp>
      <p:sp>
        <p:nvSpPr>
          <p:cNvPr id="5" name="Marcador de texto 2"/>
          <p:cNvSpPr>
            <a:spLocks noGrp="1"/>
          </p:cNvSpPr>
          <p:nvPr>
            <p:ph type="body" idx="1"/>
          </p:nvPr>
        </p:nvSpPr>
        <p:spPr>
          <a:xfrm>
            <a:off x="1397285" y="934948"/>
            <a:ext cx="6990965" cy="3463401"/>
          </a:xfrm>
        </p:spPr>
        <p:txBody>
          <a:bodyPr/>
          <a:lstStyle/>
          <a:p>
            <a:pPr marL="285750" indent="-285750" algn="just">
              <a:buFont typeface="Wingdings" panose="05000000000000000000" pitchFamily="2" charset="2"/>
              <a:buChar char="q"/>
            </a:pPr>
            <a:r>
              <a:rPr lang="es-MX" sz="1400" dirty="0">
                <a:latin typeface="Georgia" panose="02040502050405020303" pitchFamily="18" charset="0"/>
              </a:rPr>
              <a:t>Los sujetos obligados publicarán la información actualizada en la Plataforma Nacional dentro de los treinta (30) días naturales siguientes al cierre del período de actualización que corresponda, salvo excepciones establecidas en los Lineamientos.</a:t>
            </a:r>
          </a:p>
          <a:p>
            <a:pPr algn="just">
              <a:buFont typeface="Wingdings" panose="05000000000000000000" pitchFamily="2" charset="2"/>
              <a:buChar char="q"/>
            </a:pPr>
            <a:endParaRPr lang="es-MX" sz="1400" dirty="0">
              <a:latin typeface="Georgia" panose="02040502050405020303" pitchFamily="18" charset="0"/>
            </a:endParaRPr>
          </a:p>
          <a:p>
            <a:pPr marL="285750" indent="-285750" algn="just">
              <a:buFont typeface="Wingdings" panose="05000000000000000000" pitchFamily="2" charset="2"/>
              <a:buChar char="q"/>
            </a:pPr>
            <a:r>
              <a:rPr lang="es-MX" sz="1400" dirty="0">
                <a:latin typeface="Georgia" panose="02040502050405020303" pitchFamily="18" charset="0"/>
              </a:rPr>
              <a:t>La información publicada y actualizada por los sujetos obligados deberá mostrar campos básicos para identificar, entre otros elementos, denominación del sujeto obligado que la generó, fecha de su última actualización, título general del cuadro o gráfico, período y área responsable de publicar y actualizar la información.</a:t>
            </a:r>
          </a:p>
          <a:p>
            <a:endParaRPr lang="es-MX" dirty="0"/>
          </a:p>
        </p:txBody>
      </p:sp>
      <p:sp>
        <p:nvSpPr>
          <p:cNvPr id="6" name="Título 1"/>
          <p:cNvSpPr>
            <a:spLocks noGrp="1"/>
          </p:cNvSpPr>
          <p:nvPr>
            <p:ph type="title"/>
          </p:nvPr>
        </p:nvSpPr>
        <p:spPr>
          <a:xfrm>
            <a:off x="624909" y="100387"/>
            <a:ext cx="2106600" cy="580099"/>
          </a:xfrm>
          <a:ln>
            <a:solidFill>
              <a:srgbClr val="D119AA"/>
            </a:solidFill>
          </a:ln>
        </p:spPr>
        <p:txBody>
          <a:bodyPr/>
          <a:lstStyle/>
          <a:p>
            <a:r>
              <a:rPr lang="es-MX" dirty="0" smtClean="0">
                <a:solidFill>
                  <a:schemeClr val="tx1"/>
                </a:solidFill>
                <a:latin typeface="Georgia" panose="02040502050405020303" pitchFamily="18" charset="0"/>
              </a:rPr>
              <a:t>Metodología</a:t>
            </a:r>
            <a:endParaRPr lang="es-MX" dirty="0">
              <a:solidFill>
                <a:schemeClr val="tx1"/>
              </a:solidFill>
              <a:latin typeface="Georgia" panose="02040502050405020303" pitchFamily="18" charset="0"/>
            </a:endParaRPr>
          </a:p>
        </p:txBody>
      </p:sp>
      <p:pic>
        <p:nvPicPr>
          <p:cNvPr id="7" name="Shape 152" descr="Logo_ICAI GDE.jp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214" y="84654"/>
            <a:ext cx="1818777" cy="83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4826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Lysander template">
  <a:themeElements>
    <a:clrScheme name="Custom 347">
      <a:dk1>
        <a:srgbClr val="111111"/>
      </a:dk1>
      <a:lt1>
        <a:srgbClr val="FFFFFF"/>
      </a:lt1>
      <a:dk2>
        <a:srgbClr val="999999"/>
      </a:dk2>
      <a:lt2>
        <a:srgbClr val="EFEFEF"/>
      </a:lt2>
      <a:accent1>
        <a:srgbClr val="FF0000"/>
      </a:accent1>
      <a:accent2>
        <a:srgbClr val="CC0000"/>
      </a:accent2>
      <a:accent3>
        <a:srgbClr val="434343"/>
      </a:accent3>
      <a:accent4>
        <a:srgbClr val="999999"/>
      </a:accent4>
      <a:accent5>
        <a:srgbClr val="CCCCCC"/>
      </a:accent5>
      <a:accent6>
        <a:srgbClr val="EFEFEF"/>
      </a:accent6>
      <a:hlink>
        <a:srgbClr val="11111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1346</Words>
  <Application>Microsoft Office PowerPoint</Application>
  <PresentationFormat>Presentación en pantalla (16:9)</PresentationFormat>
  <Paragraphs>206</Paragraphs>
  <Slides>21</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Wingdings</vt:lpstr>
      <vt:lpstr>Georgia</vt:lpstr>
      <vt:lpstr>Roboto Slab</vt:lpstr>
      <vt:lpstr>Arial</vt:lpstr>
      <vt:lpstr>Lysander template</vt:lpstr>
      <vt:lpstr>Evaluación Diagnostica de la Plataforma Nacional de Transparencia 2018 (Primer Trimestre)   Subdirección de Evaluación del ICAI M.C. Gabriela Guillermo Arriaga</vt:lpstr>
      <vt:lpstr>Índice</vt:lpstr>
      <vt:lpstr>Metodología</vt:lpstr>
      <vt:lpstr>Presentación de PowerPoint</vt:lpstr>
      <vt:lpstr>Presentación de PowerPoint</vt:lpstr>
      <vt:lpstr>Presentación de PowerPoint</vt:lpstr>
      <vt:lpstr>Metodología</vt:lpstr>
      <vt:lpstr>Metodología</vt:lpstr>
      <vt:lpstr>Metodología</vt:lpstr>
      <vt:lpstr>Poder Legislativo</vt:lpstr>
      <vt:lpstr>Presentación de PowerPoint</vt:lpstr>
      <vt:lpstr>Presentación de PowerPoint</vt:lpstr>
      <vt:lpstr>Organismos Descentralizados  69.38%</vt:lpstr>
      <vt:lpstr>Presentación de PowerPoint</vt:lpstr>
      <vt:lpstr>Universidades    59.31%</vt:lpstr>
      <vt:lpstr>Municipios     42.28%</vt:lpstr>
      <vt:lpstr>Municipios     42.28%</vt:lpstr>
      <vt:lpstr>Organismos Autónomos   86.63%</vt:lpstr>
      <vt:lpstr>SIMAS     69.88%</vt:lpstr>
      <vt:lpstr>Organismos Paramunicipales   70.08%</vt:lpstr>
      <vt:lpstr>Promedios Generales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hp</dc:creator>
  <cp:lastModifiedBy>Usuario de Windows</cp:lastModifiedBy>
  <cp:revision>21</cp:revision>
  <dcterms:modified xsi:type="dcterms:W3CDTF">2020-03-03T19:24:47Z</dcterms:modified>
</cp:coreProperties>
</file>